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4610"/>
  </p:normalViewPr>
  <p:slideViewPr>
    <p:cSldViewPr snapToGrid="0" snapToObjects="1">
      <p:cViewPr varScale="1">
        <p:scale>
          <a:sx n="101" d="100"/>
          <a:sy n="101" d="100"/>
        </p:scale>
        <p:origin x="24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30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534596"/>
            <a:ext cx="7477601" cy="6288603"/>
          </a:xfrm>
          <a:prstGeom prst="rect">
            <a:avLst/>
          </a:prstGeom>
          <a:noFill/>
          <a:ln/>
        </p:spPr>
        <p:txBody>
          <a:bodyPr wrap="square" rtlCol="0" anchor="t"/>
          <a:lstStyle/>
          <a:p>
            <a:pPr marL="0" indent="0" algn="ctr">
              <a:lnSpc>
                <a:spcPts val="7545"/>
              </a:lnSpc>
              <a:buNone/>
            </a:pPr>
            <a:r>
              <a:rPr lang="en-US" sz="6036" dirty="0">
                <a:solidFill>
                  <a:srgbClr val="FFFFFF"/>
                </a:solidFill>
                <a:latin typeface="Fraunces" pitchFamily="34" charset="0"/>
                <a:ea typeface="Fraunces" pitchFamily="34" charset="-122"/>
                <a:cs typeface="Fraunces" pitchFamily="34" charset="-120"/>
              </a:rPr>
              <a:t>Machine Learning on Real-Time Data with Streaming Dataset</a:t>
            </a:r>
            <a:endParaRPr lang="en-US" sz="3200" dirty="0">
              <a:solidFill>
                <a:srgbClr val="FFFFFF"/>
              </a:solidFill>
              <a:latin typeface="Fraunces" pitchFamily="34" charset="0"/>
              <a:ea typeface="Fraunces" pitchFamily="34" charset="-122"/>
              <a:cs typeface="Fraunces" pitchFamily="34" charset="-120"/>
            </a:endParaRPr>
          </a:p>
          <a:p>
            <a:pPr algn="ctr"/>
            <a:endParaRPr lang="en-US" sz="3200" dirty="0">
              <a:solidFill>
                <a:srgbClr val="FFFFFF"/>
              </a:solidFill>
              <a:latin typeface="Fraunces" pitchFamily="34" charset="0"/>
              <a:ea typeface="Fraunces" pitchFamily="34" charset="-122"/>
              <a:cs typeface="Fraunces" pitchFamily="34" charset="-120"/>
            </a:endParaRPr>
          </a:p>
          <a:p>
            <a:pPr algn="ctr"/>
            <a:endParaRPr lang="en-US" sz="3200" dirty="0">
              <a:solidFill>
                <a:srgbClr val="FFFFFF"/>
              </a:solidFill>
              <a:latin typeface="Fraunces" pitchFamily="34" charset="0"/>
              <a:ea typeface="Fraunces" pitchFamily="34" charset="-122"/>
              <a:cs typeface="Fraunces" pitchFamily="34" charset="-120"/>
            </a:endParaRPr>
          </a:p>
          <a:p>
            <a:pPr algn="ctr"/>
            <a:r>
              <a:rPr lang="en-US" sz="3200" dirty="0">
                <a:solidFill>
                  <a:srgbClr val="FFFFFF"/>
                </a:solidFill>
                <a:latin typeface="Fraunces" pitchFamily="34" charset="0"/>
                <a:ea typeface="Fraunces" pitchFamily="34" charset="-122"/>
                <a:cs typeface="Fraunces" pitchFamily="34" charset="-120"/>
              </a:rPr>
              <a:t>By – </a:t>
            </a:r>
          </a:p>
          <a:p>
            <a:pPr algn="ctr"/>
            <a:r>
              <a:rPr lang="en-GB" sz="3200" dirty="0">
                <a:solidFill>
                  <a:srgbClr val="FFFFFF"/>
                </a:solidFill>
                <a:latin typeface="Fraunces" pitchFamily="34" charset="0"/>
                <a:ea typeface="Fraunces" pitchFamily="34" charset="-122"/>
              </a:rPr>
              <a:t>Aman </a:t>
            </a:r>
            <a:r>
              <a:rPr lang="en-GB" sz="3200" dirty="0" err="1">
                <a:solidFill>
                  <a:srgbClr val="FFFFFF"/>
                </a:solidFill>
                <a:latin typeface="Fraunces" pitchFamily="34" charset="0"/>
                <a:ea typeface="Fraunces" pitchFamily="34" charset="-122"/>
              </a:rPr>
              <a:t>Rishal</a:t>
            </a:r>
            <a:r>
              <a:rPr lang="en-GB" sz="3200" dirty="0">
                <a:solidFill>
                  <a:srgbClr val="FFFFFF"/>
                </a:solidFill>
                <a:latin typeface="Fraunces" pitchFamily="34" charset="0"/>
                <a:ea typeface="Fraunces" pitchFamily="34" charset="-122"/>
              </a:rPr>
              <a:t> (22b3914), </a:t>
            </a:r>
          </a:p>
          <a:p>
            <a:pPr algn="ctr"/>
            <a:r>
              <a:rPr lang="en-GB" sz="3200" dirty="0">
                <a:solidFill>
                  <a:srgbClr val="FFFFFF"/>
                </a:solidFill>
                <a:latin typeface="Fraunces" pitchFamily="34" charset="0"/>
                <a:ea typeface="Fraunces" pitchFamily="34" charset="-122"/>
              </a:rPr>
              <a:t>Mehul Agrawal (210040091),</a:t>
            </a:r>
            <a:endParaRPr lang="en-IN" sz="3200" dirty="0">
              <a:solidFill>
                <a:srgbClr val="FFFFFF"/>
              </a:solidFill>
              <a:latin typeface="Fraunces" pitchFamily="34" charset="0"/>
              <a:ea typeface="Fraunces" pitchFamily="34" charset="-122"/>
            </a:endParaRPr>
          </a:p>
          <a:p>
            <a:pPr algn="ctr"/>
            <a:r>
              <a:rPr lang="en-GB" sz="3200" dirty="0">
                <a:solidFill>
                  <a:srgbClr val="FFFFFF"/>
                </a:solidFill>
                <a:latin typeface="Fraunces" pitchFamily="34" charset="0"/>
                <a:ea typeface="Fraunces" pitchFamily="34" charset="-122"/>
              </a:rPr>
              <a:t>Rahul </a:t>
            </a:r>
            <a:r>
              <a:rPr lang="en-GB" sz="3200" dirty="0" err="1">
                <a:solidFill>
                  <a:srgbClr val="FFFFFF"/>
                </a:solidFill>
                <a:latin typeface="Fraunces" pitchFamily="34" charset="0"/>
                <a:ea typeface="Fraunces" pitchFamily="34" charset="-122"/>
              </a:rPr>
              <a:t>Meghwal</a:t>
            </a:r>
            <a:r>
              <a:rPr lang="en-GB" sz="3200" dirty="0">
                <a:solidFill>
                  <a:srgbClr val="FFFFFF"/>
                </a:solidFill>
                <a:latin typeface="Fraunces" pitchFamily="34" charset="0"/>
                <a:ea typeface="Fraunces" pitchFamily="34" charset="-122"/>
              </a:rPr>
              <a:t> (23v0055)</a:t>
            </a:r>
            <a:endParaRPr lang="en-US" sz="6036" dirty="0">
              <a:solidFill>
                <a:srgbClr val="FFFFFF"/>
              </a:solidFill>
              <a:latin typeface="Fraunces" pitchFamily="34" charset="0"/>
              <a:ea typeface="Fraunces" pitchFamily="34" charset="-122"/>
              <a:cs typeface="Fraunces" pitchFamily="34" charset="-120"/>
            </a:endParaRPr>
          </a:p>
          <a:p>
            <a:pPr marL="0" indent="0" algn="ctr">
              <a:lnSpc>
                <a:spcPts val="7545"/>
              </a:lnSpc>
              <a:buNone/>
            </a:pPr>
            <a:endParaRPr lang="en-US" sz="6036" dirty="0"/>
          </a:p>
        </p:txBody>
      </p:sp>
      <p:sp>
        <p:nvSpPr>
          <p:cNvPr id="6" name="Text 3"/>
          <p:cNvSpPr/>
          <p:nvPr/>
        </p:nvSpPr>
        <p:spPr>
          <a:xfrm>
            <a:off x="6319599" y="5700712"/>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 </a:t>
            </a:r>
            <a:endParaRPr lang="en-US" sz="1750" dirty="0"/>
          </a:p>
        </p:txBody>
      </p:sp>
      <p:sp>
        <p:nvSpPr>
          <p:cNvPr id="7" name="Shape 4"/>
          <p:cNvSpPr/>
          <p:nvPr/>
        </p:nvSpPr>
        <p:spPr>
          <a:xfrm>
            <a:off x="6319599" y="6322695"/>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1786771"/>
            <a:ext cx="6103977"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Results -</a:t>
            </a:r>
            <a:r>
              <a:rPr lang="en-US" sz="4374" i="1" dirty="0">
                <a:solidFill>
                  <a:srgbClr val="FFFFFF"/>
                </a:solidFill>
                <a:latin typeface="Fraunces" pitchFamily="34" charset="0"/>
                <a:ea typeface="Fraunces" pitchFamily="34" charset="-122"/>
                <a:cs typeface="Fraunces" pitchFamily="34" charset="-120"/>
              </a:rPr>
              <a:t>Without Block</a:t>
            </a:r>
            <a:endParaRPr lang="en-US" sz="4374" dirty="0"/>
          </a:p>
        </p:txBody>
      </p:sp>
      <p:pic>
        <p:nvPicPr>
          <p:cNvPr id="5" name="Image 0" descr="preencoded.png"/>
          <p:cNvPicPr>
            <a:picLocks noChangeAspect="1"/>
          </p:cNvPicPr>
          <p:nvPr/>
        </p:nvPicPr>
        <p:blipFill>
          <a:blip r:embed="rId3"/>
          <a:stretch>
            <a:fillRect/>
          </a:stretch>
        </p:blipFill>
        <p:spPr>
          <a:xfrm>
            <a:off x="2037993" y="3064312"/>
            <a:ext cx="2232065" cy="1543288"/>
          </a:xfrm>
          <a:prstGeom prst="rect">
            <a:avLst/>
          </a:prstGeom>
        </p:spPr>
      </p:pic>
      <p:sp>
        <p:nvSpPr>
          <p:cNvPr id="6" name="Text 3"/>
          <p:cNvSpPr/>
          <p:nvPr/>
        </p:nvSpPr>
        <p:spPr>
          <a:xfrm>
            <a:off x="2037993" y="4857512"/>
            <a:ext cx="2232065" cy="694373"/>
          </a:xfrm>
          <a:prstGeom prst="rect">
            <a:avLst/>
          </a:prstGeom>
          <a:noFill/>
          <a:ln/>
        </p:spPr>
        <p:txBody>
          <a:bodyPr wrap="squar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Figure -3 (30 Epochs)</a:t>
            </a:r>
            <a:endParaRPr lang="en-US" sz="2187" dirty="0"/>
          </a:p>
        </p:txBody>
      </p:sp>
      <p:sp>
        <p:nvSpPr>
          <p:cNvPr id="7" name="Text 4"/>
          <p:cNvSpPr/>
          <p:nvPr/>
        </p:nvSpPr>
        <p:spPr>
          <a:xfrm>
            <a:off x="2037993" y="5774055"/>
            <a:ext cx="2232065" cy="355402"/>
          </a:xfrm>
          <a:prstGeom prst="rect">
            <a:avLst/>
          </a:prstGeom>
          <a:noFill/>
          <a:ln/>
        </p:spPr>
        <p:txBody>
          <a:bodyPr wrap="none" rtlCol="0" anchor="t"/>
          <a:lstStyle/>
          <a:p>
            <a:pPr marL="0" indent="0">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4819650" y="3064312"/>
            <a:ext cx="2232065" cy="1613654"/>
          </a:xfrm>
          <a:prstGeom prst="rect">
            <a:avLst/>
          </a:prstGeom>
        </p:spPr>
      </p:pic>
      <p:sp>
        <p:nvSpPr>
          <p:cNvPr id="9" name="Text 5"/>
          <p:cNvSpPr/>
          <p:nvPr/>
        </p:nvSpPr>
        <p:spPr>
          <a:xfrm>
            <a:off x="4819650" y="4927878"/>
            <a:ext cx="2232065" cy="694373"/>
          </a:xfrm>
          <a:prstGeom prst="rect">
            <a:avLst/>
          </a:prstGeom>
          <a:noFill/>
          <a:ln/>
        </p:spPr>
        <p:txBody>
          <a:bodyPr wrap="squar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Figure -4 (40 Epochs)</a:t>
            </a:r>
            <a:endParaRPr lang="en-US" sz="2187" dirty="0"/>
          </a:p>
        </p:txBody>
      </p:sp>
      <p:sp>
        <p:nvSpPr>
          <p:cNvPr id="10" name="Text 6"/>
          <p:cNvSpPr/>
          <p:nvPr/>
        </p:nvSpPr>
        <p:spPr>
          <a:xfrm>
            <a:off x="4819650" y="5844421"/>
            <a:ext cx="2232065" cy="355402"/>
          </a:xfrm>
          <a:prstGeom prst="rect">
            <a:avLst/>
          </a:prstGeom>
          <a:noFill/>
          <a:ln/>
        </p:spPr>
        <p:txBody>
          <a:bodyPr wrap="none" rtlCol="0" anchor="t"/>
          <a:lstStyle/>
          <a:p>
            <a:pPr marL="0" indent="0">
              <a:lnSpc>
                <a:spcPts val="2799"/>
              </a:lnSpc>
              <a:buNone/>
            </a:pPr>
            <a:endParaRPr lang="en-US" sz="1750" dirty="0"/>
          </a:p>
        </p:txBody>
      </p:sp>
      <p:pic>
        <p:nvPicPr>
          <p:cNvPr id="11" name="Image 2" descr="preencoded.png"/>
          <p:cNvPicPr>
            <a:picLocks noChangeAspect="1"/>
          </p:cNvPicPr>
          <p:nvPr/>
        </p:nvPicPr>
        <p:blipFill>
          <a:blip r:embed="rId5"/>
          <a:stretch>
            <a:fillRect/>
          </a:stretch>
        </p:blipFill>
        <p:spPr>
          <a:xfrm>
            <a:off x="7601307" y="3064312"/>
            <a:ext cx="2232065" cy="1656636"/>
          </a:xfrm>
          <a:prstGeom prst="rect">
            <a:avLst/>
          </a:prstGeom>
        </p:spPr>
      </p:pic>
      <p:sp>
        <p:nvSpPr>
          <p:cNvPr id="12" name="Text 7"/>
          <p:cNvSpPr/>
          <p:nvPr/>
        </p:nvSpPr>
        <p:spPr>
          <a:xfrm>
            <a:off x="7601307" y="4970859"/>
            <a:ext cx="2232065" cy="694373"/>
          </a:xfrm>
          <a:prstGeom prst="rect">
            <a:avLst/>
          </a:prstGeom>
          <a:noFill/>
          <a:ln/>
        </p:spPr>
        <p:txBody>
          <a:bodyPr wrap="squar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Figure -5 (50 Epochs)</a:t>
            </a:r>
            <a:endParaRPr lang="en-US" sz="2187" dirty="0"/>
          </a:p>
        </p:txBody>
      </p:sp>
      <p:sp>
        <p:nvSpPr>
          <p:cNvPr id="13" name="Text 8"/>
          <p:cNvSpPr/>
          <p:nvPr/>
        </p:nvSpPr>
        <p:spPr>
          <a:xfrm>
            <a:off x="7601307" y="5887403"/>
            <a:ext cx="2232065" cy="355402"/>
          </a:xfrm>
          <a:prstGeom prst="rect">
            <a:avLst/>
          </a:prstGeom>
          <a:noFill/>
          <a:ln/>
        </p:spPr>
        <p:txBody>
          <a:bodyPr wrap="none" rtlCol="0" anchor="t"/>
          <a:lstStyle/>
          <a:p>
            <a:pPr marL="0" indent="0">
              <a:lnSpc>
                <a:spcPts val="2799"/>
              </a:lnSpc>
              <a:buNone/>
            </a:pPr>
            <a:endParaRPr lang="en-US" sz="1750" dirty="0"/>
          </a:p>
        </p:txBody>
      </p:sp>
      <p:pic>
        <p:nvPicPr>
          <p:cNvPr id="14" name="Image 3" descr="preencoded.png"/>
          <p:cNvPicPr>
            <a:picLocks noChangeAspect="1"/>
          </p:cNvPicPr>
          <p:nvPr/>
        </p:nvPicPr>
        <p:blipFill>
          <a:blip r:embed="rId6"/>
          <a:stretch>
            <a:fillRect/>
          </a:stretch>
        </p:blipFill>
        <p:spPr>
          <a:xfrm>
            <a:off x="10382964" y="3064312"/>
            <a:ext cx="2232065" cy="1635323"/>
          </a:xfrm>
          <a:prstGeom prst="rect">
            <a:avLst/>
          </a:prstGeom>
        </p:spPr>
      </p:pic>
      <p:sp>
        <p:nvSpPr>
          <p:cNvPr id="15" name="Text 9"/>
          <p:cNvSpPr/>
          <p:nvPr/>
        </p:nvSpPr>
        <p:spPr>
          <a:xfrm>
            <a:off x="10382964" y="4949547"/>
            <a:ext cx="2232065" cy="694373"/>
          </a:xfrm>
          <a:prstGeom prst="rect">
            <a:avLst/>
          </a:prstGeom>
          <a:noFill/>
          <a:ln/>
        </p:spPr>
        <p:txBody>
          <a:bodyPr wrap="squar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Figure -6 (60 Epochs)</a:t>
            </a:r>
            <a:endParaRPr lang="en-US" sz="2187" dirty="0"/>
          </a:p>
        </p:txBody>
      </p:sp>
      <p:sp>
        <p:nvSpPr>
          <p:cNvPr id="16" name="Text 10"/>
          <p:cNvSpPr/>
          <p:nvPr/>
        </p:nvSpPr>
        <p:spPr>
          <a:xfrm>
            <a:off x="10382964" y="5866090"/>
            <a:ext cx="2232065"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763191"/>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Results - With Block</a:t>
            </a:r>
            <a:endParaRPr lang="en-US" sz="4374" dirty="0"/>
          </a:p>
        </p:txBody>
      </p:sp>
      <p:pic>
        <p:nvPicPr>
          <p:cNvPr id="5" name="Image 0" descr="preencoded.png"/>
          <p:cNvPicPr>
            <a:picLocks noChangeAspect="1"/>
          </p:cNvPicPr>
          <p:nvPr/>
        </p:nvPicPr>
        <p:blipFill>
          <a:blip r:embed="rId3"/>
          <a:stretch>
            <a:fillRect/>
          </a:stretch>
        </p:blipFill>
        <p:spPr>
          <a:xfrm>
            <a:off x="2037993" y="2040731"/>
            <a:ext cx="5006221" cy="3125391"/>
          </a:xfrm>
          <a:prstGeom prst="rect">
            <a:avLst/>
          </a:prstGeom>
        </p:spPr>
      </p:pic>
      <p:sp>
        <p:nvSpPr>
          <p:cNvPr id="6" name="Text 3"/>
          <p:cNvSpPr/>
          <p:nvPr/>
        </p:nvSpPr>
        <p:spPr>
          <a:xfrm>
            <a:off x="2037993" y="5416034"/>
            <a:ext cx="5006221" cy="1249442"/>
          </a:xfrm>
          <a:prstGeom prst="rect">
            <a:avLst/>
          </a:prstGeom>
          <a:noFill/>
          <a:ln/>
        </p:spPr>
        <p:txBody>
          <a:bodyPr wrap="square" rtlCol="0" anchor="t"/>
          <a:lstStyle/>
          <a:p>
            <a:pPr marL="0" indent="0">
              <a:lnSpc>
                <a:spcPts val="3281"/>
              </a:lnSpc>
              <a:buNone/>
            </a:pPr>
            <a:r>
              <a:rPr lang="en-US" sz="2624" i="1" dirty="0">
                <a:solidFill>
                  <a:srgbClr val="FFFFFF"/>
                </a:solidFill>
                <a:latin typeface="Fraunces" pitchFamily="34" charset="0"/>
                <a:ea typeface="Fraunces" pitchFamily="34" charset="-122"/>
                <a:cs typeface="Fraunces" pitchFamily="34" charset="-120"/>
              </a:rPr>
              <a:t>Figure 8: Actual vs. Predicted Open Prices after processing 1 block</a:t>
            </a:r>
            <a:endParaRPr lang="en-US" sz="2624" dirty="0"/>
          </a:p>
        </p:txBody>
      </p:sp>
      <p:sp>
        <p:nvSpPr>
          <p:cNvPr id="7" name="Text 4"/>
          <p:cNvSpPr/>
          <p:nvPr/>
        </p:nvSpPr>
        <p:spPr>
          <a:xfrm>
            <a:off x="2037993" y="6887647"/>
            <a:ext cx="5006221" cy="355402"/>
          </a:xfrm>
          <a:prstGeom prst="rect">
            <a:avLst/>
          </a:prstGeom>
          <a:noFill/>
          <a:ln/>
        </p:spPr>
        <p:txBody>
          <a:bodyPr wrap="none" rtlCol="0" anchor="t"/>
          <a:lstStyle/>
          <a:p>
            <a:pPr marL="0" indent="0">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7593806" y="2040731"/>
            <a:ext cx="5006221" cy="3148727"/>
          </a:xfrm>
          <a:prstGeom prst="rect">
            <a:avLst/>
          </a:prstGeom>
        </p:spPr>
      </p:pic>
      <p:sp>
        <p:nvSpPr>
          <p:cNvPr id="9" name="Text 5"/>
          <p:cNvSpPr/>
          <p:nvPr/>
        </p:nvSpPr>
        <p:spPr>
          <a:xfrm>
            <a:off x="7593806" y="5439370"/>
            <a:ext cx="5006221" cy="1249442"/>
          </a:xfrm>
          <a:prstGeom prst="rect">
            <a:avLst/>
          </a:prstGeom>
          <a:noFill/>
          <a:ln/>
        </p:spPr>
        <p:txBody>
          <a:bodyPr wrap="square" rtlCol="0" anchor="t"/>
          <a:lstStyle/>
          <a:p>
            <a:pPr marL="0" indent="0">
              <a:lnSpc>
                <a:spcPts val="3281"/>
              </a:lnSpc>
              <a:buNone/>
            </a:pPr>
            <a:r>
              <a:rPr lang="en-US" sz="2624" i="1" dirty="0">
                <a:solidFill>
                  <a:srgbClr val="FFFFFF"/>
                </a:solidFill>
                <a:latin typeface="Fraunces" pitchFamily="34" charset="0"/>
                <a:ea typeface="Fraunces" pitchFamily="34" charset="-122"/>
                <a:cs typeface="Fraunces" pitchFamily="34" charset="-120"/>
              </a:rPr>
              <a:t>Figure 9: Error in predicted Open Prices after processing 1 block</a:t>
            </a:r>
            <a:endParaRPr lang="en-US" sz="2624" dirty="0"/>
          </a:p>
        </p:txBody>
      </p:sp>
      <p:sp>
        <p:nvSpPr>
          <p:cNvPr id="10" name="Text 6"/>
          <p:cNvSpPr/>
          <p:nvPr/>
        </p:nvSpPr>
        <p:spPr>
          <a:xfrm>
            <a:off x="7593806" y="6910983"/>
            <a:ext cx="500622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1498640"/>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Results - With Block</a:t>
            </a:r>
            <a:endParaRPr lang="en-US" sz="4374" dirty="0"/>
          </a:p>
        </p:txBody>
      </p:sp>
      <p:pic>
        <p:nvPicPr>
          <p:cNvPr id="5" name="Image 0" descr="preencoded.png"/>
          <p:cNvPicPr>
            <a:picLocks noChangeAspect="1"/>
          </p:cNvPicPr>
          <p:nvPr/>
        </p:nvPicPr>
        <p:blipFill>
          <a:blip r:embed="rId3"/>
          <a:stretch>
            <a:fillRect/>
          </a:stretch>
        </p:blipFill>
        <p:spPr>
          <a:xfrm>
            <a:off x="2037993" y="2776180"/>
            <a:ext cx="5006221" cy="2038826"/>
          </a:xfrm>
          <a:prstGeom prst="rect">
            <a:avLst/>
          </a:prstGeom>
        </p:spPr>
      </p:pic>
      <p:sp>
        <p:nvSpPr>
          <p:cNvPr id="6" name="Text 3"/>
          <p:cNvSpPr/>
          <p:nvPr/>
        </p:nvSpPr>
        <p:spPr>
          <a:xfrm>
            <a:off x="2037993" y="5064919"/>
            <a:ext cx="5006221" cy="832961"/>
          </a:xfrm>
          <a:prstGeom prst="rect">
            <a:avLst/>
          </a:prstGeom>
          <a:noFill/>
          <a:ln/>
        </p:spPr>
        <p:txBody>
          <a:bodyPr wrap="square" rtlCol="0" anchor="t"/>
          <a:lstStyle/>
          <a:p>
            <a:pPr marL="0" indent="0">
              <a:lnSpc>
                <a:spcPts val="3281"/>
              </a:lnSpc>
              <a:buNone/>
            </a:pPr>
            <a:r>
              <a:rPr lang="en-US" sz="2624" i="1" dirty="0">
                <a:solidFill>
                  <a:srgbClr val="FFFFFF"/>
                </a:solidFill>
                <a:latin typeface="Fraunces" pitchFamily="34" charset="0"/>
                <a:ea typeface="Fraunces" pitchFamily="34" charset="-122"/>
                <a:cs typeface="Fraunces" pitchFamily="34" charset="-120"/>
              </a:rPr>
              <a:t>Figure 10: Opening price after 5 blocks</a:t>
            </a:r>
            <a:endParaRPr lang="en-US" sz="2624" dirty="0"/>
          </a:p>
        </p:txBody>
      </p:sp>
      <p:sp>
        <p:nvSpPr>
          <p:cNvPr id="7" name="Text 4"/>
          <p:cNvSpPr/>
          <p:nvPr/>
        </p:nvSpPr>
        <p:spPr>
          <a:xfrm>
            <a:off x="2037993" y="6120051"/>
            <a:ext cx="5006221" cy="355402"/>
          </a:xfrm>
          <a:prstGeom prst="rect">
            <a:avLst/>
          </a:prstGeom>
          <a:noFill/>
          <a:ln/>
        </p:spPr>
        <p:txBody>
          <a:bodyPr wrap="none" rtlCol="0" anchor="t"/>
          <a:lstStyle/>
          <a:p>
            <a:pPr marL="0" indent="0">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7593806" y="2776180"/>
            <a:ext cx="5006221" cy="2094428"/>
          </a:xfrm>
          <a:prstGeom prst="rect">
            <a:avLst/>
          </a:prstGeom>
        </p:spPr>
      </p:pic>
      <p:sp>
        <p:nvSpPr>
          <p:cNvPr id="9" name="Text 5"/>
          <p:cNvSpPr/>
          <p:nvPr/>
        </p:nvSpPr>
        <p:spPr>
          <a:xfrm>
            <a:off x="7593806" y="5120521"/>
            <a:ext cx="5006221" cy="832961"/>
          </a:xfrm>
          <a:prstGeom prst="rect">
            <a:avLst/>
          </a:prstGeom>
          <a:noFill/>
          <a:ln/>
        </p:spPr>
        <p:txBody>
          <a:bodyPr wrap="square" rtlCol="0" anchor="t"/>
          <a:lstStyle/>
          <a:p>
            <a:pPr marL="0" indent="0">
              <a:lnSpc>
                <a:spcPts val="3281"/>
              </a:lnSpc>
              <a:buNone/>
            </a:pPr>
            <a:r>
              <a:rPr lang="en-US" sz="2624" i="1" dirty="0">
                <a:solidFill>
                  <a:srgbClr val="FFFFFF"/>
                </a:solidFill>
                <a:latin typeface="Fraunces" pitchFamily="34" charset="0"/>
                <a:ea typeface="Fraunces" pitchFamily="34" charset="-122"/>
                <a:cs typeface="Fraunces" pitchFamily="34" charset="-120"/>
              </a:rPr>
              <a:t>Figure 11: Opening price after 10 blocks</a:t>
            </a:r>
            <a:endParaRPr lang="en-US" sz="2624" dirty="0"/>
          </a:p>
        </p:txBody>
      </p:sp>
      <p:sp>
        <p:nvSpPr>
          <p:cNvPr id="10" name="Text 6"/>
          <p:cNvSpPr/>
          <p:nvPr/>
        </p:nvSpPr>
        <p:spPr>
          <a:xfrm>
            <a:off x="7593806" y="6175653"/>
            <a:ext cx="500622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1457920"/>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Results - With Block</a:t>
            </a:r>
            <a:endParaRPr lang="en-US" sz="4374" dirty="0"/>
          </a:p>
        </p:txBody>
      </p:sp>
      <p:pic>
        <p:nvPicPr>
          <p:cNvPr id="5" name="Image 0" descr="preencoded.png"/>
          <p:cNvPicPr>
            <a:picLocks noChangeAspect="1"/>
          </p:cNvPicPr>
          <p:nvPr/>
        </p:nvPicPr>
        <p:blipFill>
          <a:blip r:embed="rId3"/>
          <a:stretch>
            <a:fillRect/>
          </a:stretch>
        </p:blipFill>
        <p:spPr>
          <a:xfrm>
            <a:off x="2037993" y="2735461"/>
            <a:ext cx="5006221" cy="1941433"/>
          </a:xfrm>
          <a:prstGeom prst="rect">
            <a:avLst/>
          </a:prstGeom>
        </p:spPr>
      </p:pic>
      <p:sp>
        <p:nvSpPr>
          <p:cNvPr id="6" name="Text 3"/>
          <p:cNvSpPr/>
          <p:nvPr/>
        </p:nvSpPr>
        <p:spPr>
          <a:xfrm>
            <a:off x="2037993" y="4926806"/>
            <a:ext cx="5006221" cy="832961"/>
          </a:xfrm>
          <a:prstGeom prst="rect">
            <a:avLst/>
          </a:prstGeom>
          <a:noFill/>
          <a:ln/>
        </p:spPr>
        <p:txBody>
          <a:bodyPr wrap="square" rtlCol="0" anchor="t"/>
          <a:lstStyle/>
          <a:p>
            <a:pPr marL="0" indent="0">
              <a:lnSpc>
                <a:spcPts val="3281"/>
              </a:lnSpc>
              <a:buNone/>
            </a:pPr>
            <a:r>
              <a:rPr lang="en-US" sz="2624" i="1" dirty="0">
                <a:solidFill>
                  <a:srgbClr val="FFFFFF"/>
                </a:solidFill>
                <a:latin typeface="Fraunces" pitchFamily="34" charset="0"/>
                <a:ea typeface="Fraunces" pitchFamily="34" charset="-122"/>
                <a:cs typeface="Fraunces" pitchFamily="34" charset="-120"/>
              </a:rPr>
              <a:t>Figure 12: Opening price after 15 blocks</a:t>
            </a:r>
            <a:endParaRPr lang="en-US" sz="2624" dirty="0"/>
          </a:p>
        </p:txBody>
      </p:sp>
      <p:sp>
        <p:nvSpPr>
          <p:cNvPr id="7" name="Text 4"/>
          <p:cNvSpPr/>
          <p:nvPr/>
        </p:nvSpPr>
        <p:spPr>
          <a:xfrm>
            <a:off x="2037993" y="5981938"/>
            <a:ext cx="5006221" cy="355402"/>
          </a:xfrm>
          <a:prstGeom prst="rect">
            <a:avLst/>
          </a:prstGeom>
          <a:noFill/>
          <a:ln/>
        </p:spPr>
        <p:txBody>
          <a:bodyPr wrap="none" rtlCol="0" anchor="t"/>
          <a:lstStyle/>
          <a:p>
            <a:pPr marL="0" indent="0">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7593806" y="2735461"/>
            <a:ext cx="5006221" cy="2175867"/>
          </a:xfrm>
          <a:prstGeom prst="rect">
            <a:avLst/>
          </a:prstGeom>
        </p:spPr>
      </p:pic>
      <p:sp>
        <p:nvSpPr>
          <p:cNvPr id="9" name="Text 5"/>
          <p:cNvSpPr/>
          <p:nvPr/>
        </p:nvSpPr>
        <p:spPr>
          <a:xfrm>
            <a:off x="7593806" y="5161240"/>
            <a:ext cx="5006221" cy="832961"/>
          </a:xfrm>
          <a:prstGeom prst="rect">
            <a:avLst/>
          </a:prstGeom>
          <a:noFill/>
          <a:ln/>
        </p:spPr>
        <p:txBody>
          <a:bodyPr wrap="square" rtlCol="0" anchor="t"/>
          <a:lstStyle/>
          <a:p>
            <a:pPr marL="0" indent="0">
              <a:lnSpc>
                <a:spcPts val="3281"/>
              </a:lnSpc>
              <a:buNone/>
            </a:pPr>
            <a:r>
              <a:rPr lang="en-US" sz="2624" i="1" dirty="0">
                <a:solidFill>
                  <a:srgbClr val="FFFFFF"/>
                </a:solidFill>
                <a:latin typeface="Fraunces" pitchFamily="34" charset="0"/>
                <a:ea typeface="Fraunces" pitchFamily="34" charset="-122"/>
                <a:cs typeface="Fraunces" pitchFamily="34" charset="-120"/>
              </a:rPr>
              <a:t>Figure 13: Opening price after 20 blocks</a:t>
            </a:r>
            <a:endParaRPr lang="en-US" sz="2624" dirty="0"/>
          </a:p>
        </p:txBody>
      </p:sp>
      <p:sp>
        <p:nvSpPr>
          <p:cNvPr id="10" name="Text 6"/>
          <p:cNvSpPr/>
          <p:nvPr/>
        </p:nvSpPr>
        <p:spPr>
          <a:xfrm>
            <a:off x="7593806" y="6216372"/>
            <a:ext cx="500622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1550194"/>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Results - With Block</a:t>
            </a:r>
            <a:endParaRPr lang="en-US" sz="4374" dirty="0"/>
          </a:p>
        </p:txBody>
      </p:sp>
      <p:pic>
        <p:nvPicPr>
          <p:cNvPr id="5" name="Image 0" descr="preencoded.png"/>
          <p:cNvPicPr>
            <a:picLocks noChangeAspect="1"/>
          </p:cNvPicPr>
          <p:nvPr/>
        </p:nvPicPr>
        <p:blipFill>
          <a:blip r:embed="rId3"/>
          <a:stretch>
            <a:fillRect/>
          </a:stretch>
        </p:blipFill>
        <p:spPr>
          <a:xfrm>
            <a:off x="2037993" y="2827734"/>
            <a:ext cx="5006221" cy="1991201"/>
          </a:xfrm>
          <a:prstGeom prst="rect">
            <a:avLst/>
          </a:prstGeom>
        </p:spPr>
      </p:pic>
      <p:sp>
        <p:nvSpPr>
          <p:cNvPr id="6" name="Text 3"/>
          <p:cNvSpPr/>
          <p:nvPr/>
        </p:nvSpPr>
        <p:spPr>
          <a:xfrm>
            <a:off x="2037993" y="5068848"/>
            <a:ext cx="5006221" cy="832961"/>
          </a:xfrm>
          <a:prstGeom prst="rect">
            <a:avLst/>
          </a:prstGeom>
          <a:noFill/>
          <a:ln/>
        </p:spPr>
        <p:txBody>
          <a:bodyPr wrap="square" rtlCol="0" anchor="t"/>
          <a:lstStyle/>
          <a:p>
            <a:pPr marL="0" indent="0">
              <a:lnSpc>
                <a:spcPts val="3281"/>
              </a:lnSpc>
              <a:buNone/>
            </a:pPr>
            <a:r>
              <a:rPr lang="en-US" sz="2624" i="1" dirty="0">
                <a:solidFill>
                  <a:srgbClr val="FFFFFF"/>
                </a:solidFill>
                <a:latin typeface="Fraunces" pitchFamily="34" charset="0"/>
                <a:ea typeface="Fraunces" pitchFamily="34" charset="-122"/>
                <a:cs typeface="Fraunces" pitchFamily="34" charset="-120"/>
              </a:rPr>
              <a:t>Figure 14: Opening price after 24 blocks</a:t>
            </a:r>
            <a:endParaRPr lang="en-US" sz="2624" dirty="0"/>
          </a:p>
        </p:txBody>
      </p:sp>
      <p:sp>
        <p:nvSpPr>
          <p:cNvPr id="7" name="Text 4"/>
          <p:cNvSpPr/>
          <p:nvPr/>
        </p:nvSpPr>
        <p:spPr>
          <a:xfrm>
            <a:off x="2037993" y="6123980"/>
            <a:ext cx="5006221" cy="355402"/>
          </a:xfrm>
          <a:prstGeom prst="rect">
            <a:avLst/>
          </a:prstGeom>
          <a:noFill/>
          <a:ln/>
        </p:spPr>
        <p:txBody>
          <a:bodyPr wrap="none" rtlCol="0" anchor="t"/>
          <a:lstStyle/>
          <a:p>
            <a:pPr marL="0" indent="0">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7593806" y="2827734"/>
            <a:ext cx="5006221" cy="1943338"/>
          </a:xfrm>
          <a:prstGeom prst="rect">
            <a:avLst/>
          </a:prstGeom>
        </p:spPr>
      </p:pic>
      <p:sp>
        <p:nvSpPr>
          <p:cNvPr id="9" name="Text 5"/>
          <p:cNvSpPr/>
          <p:nvPr/>
        </p:nvSpPr>
        <p:spPr>
          <a:xfrm>
            <a:off x="7593806" y="5020985"/>
            <a:ext cx="5006221" cy="832961"/>
          </a:xfrm>
          <a:prstGeom prst="rect">
            <a:avLst/>
          </a:prstGeom>
          <a:noFill/>
          <a:ln/>
        </p:spPr>
        <p:txBody>
          <a:bodyPr wrap="square" rtlCol="0" anchor="t"/>
          <a:lstStyle/>
          <a:p>
            <a:pPr marL="0" indent="0">
              <a:lnSpc>
                <a:spcPts val="3281"/>
              </a:lnSpc>
              <a:buNone/>
            </a:pPr>
            <a:r>
              <a:rPr lang="en-US" sz="2624" i="1" dirty="0">
                <a:solidFill>
                  <a:srgbClr val="FFFFFF"/>
                </a:solidFill>
                <a:latin typeface="Fraunces" pitchFamily="34" charset="0"/>
                <a:ea typeface="Fraunces" pitchFamily="34" charset="-122"/>
                <a:cs typeface="Fraunces" pitchFamily="34" charset="-120"/>
              </a:rPr>
              <a:t>Figure 15: Closing price after 5 blocks</a:t>
            </a:r>
            <a:endParaRPr lang="en-US" sz="2624" dirty="0"/>
          </a:p>
        </p:txBody>
      </p:sp>
      <p:sp>
        <p:nvSpPr>
          <p:cNvPr id="10" name="Text 6"/>
          <p:cNvSpPr/>
          <p:nvPr/>
        </p:nvSpPr>
        <p:spPr>
          <a:xfrm>
            <a:off x="7593806" y="6076117"/>
            <a:ext cx="500622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158960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Results - With Block</a:t>
            </a:r>
            <a:endParaRPr lang="en-US" sz="4374" dirty="0"/>
          </a:p>
        </p:txBody>
      </p:sp>
      <p:pic>
        <p:nvPicPr>
          <p:cNvPr id="5" name="Image 0" descr="preencoded.png"/>
          <p:cNvPicPr>
            <a:picLocks noChangeAspect="1"/>
          </p:cNvPicPr>
          <p:nvPr/>
        </p:nvPicPr>
        <p:blipFill>
          <a:blip r:embed="rId3"/>
          <a:stretch>
            <a:fillRect/>
          </a:stretch>
        </p:blipFill>
        <p:spPr>
          <a:xfrm>
            <a:off x="2037993" y="2867144"/>
            <a:ext cx="5006221" cy="1881664"/>
          </a:xfrm>
          <a:prstGeom prst="rect">
            <a:avLst/>
          </a:prstGeom>
        </p:spPr>
      </p:pic>
      <p:sp>
        <p:nvSpPr>
          <p:cNvPr id="6" name="Text 3"/>
          <p:cNvSpPr/>
          <p:nvPr/>
        </p:nvSpPr>
        <p:spPr>
          <a:xfrm>
            <a:off x="2037993" y="4998720"/>
            <a:ext cx="5006221" cy="832961"/>
          </a:xfrm>
          <a:prstGeom prst="rect">
            <a:avLst/>
          </a:prstGeom>
          <a:noFill/>
          <a:ln/>
        </p:spPr>
        <p:txBody>
          <a:bodyPr wrap="square" rtlCol="0" anchor="t"/>
          <a:lstStyle/>
          <a:p>
            <a:pPr marL="0" indent="0">
              <a:lnSpc>
                <a:spcPts val="3281"/>
              </a:lnSpc>
              <a:buNone/>
            </a:pPr>
            <a:r>
              <a:rPr lang="en-US" sz="2624" i="1" dirty="0">
                <a:solidFill>
                  <a:srgbClr val="FFFFFF"/>
                </a:solidFill>
                <a:latin typeface="Fraunces" pitchFamily="34" charset="0"/>
                <a:ea typeface="Fraunces" pitchFamily="34" charset="-122"/>
                <a:cs typeface="Fraunces" pitchFamily="34" charset="-120"/>
              </a:rPr>
              <a:t>Figure 16: Closing price after 15 blocks</a:t>
            </a:r>
            <a:endParaRPr lang="en-US" sz="2624" dirty="0"/>
          </a:p>
        </p:txBody>
      </p:sp>
      <p:sp>
        <p:nvSpPr>
          <p:cNvPr id="7" name="Text 4"/>
          <p:cNvSpPr/>
          <p:nvPr/>
        </p:nvSpPr>
        <p:spPr>
          <a:xfrm>
            <a:off x="2037993" y="6053852"/>
            <a:ext cx="5006221" cy="355402"/>
          </a:xfrm>
          <a:prstGeom prst="rect">
            <a:avLst/>
          </a:prstGeom>
          <a:noFill/>
          <a:ln/>
        </p:spPr>
        <p:txBody>
          <a:bodyPr wrap="none" rtlCol="0" anchor="t"/>
          <a:lstStyle/>
          <a:p>
            <a:pPr marL="0" indent="0">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7593806" y="2867144"/>
            <a:ext cx="5006221" cy="1912382"/>
          </a:xfrm>
          <a:prstGeom prst="rect">
            <a:avLst/>
          </a:prstGeom>
        </p:spPr>
      </p:pic>
      <p:sp>
        <p:nvSpPr>
          <p:cNvPr id="9" name="Text 5"/>
          <p:cNvSpPr/>
          <p:nvPr/>
        </p:nvSpPr>
        <p:spPr>
          <a:xfrm>
            <a:off x="7593806" y="5029438"/>
            <a:ext cx="5006221" cy="832961"/>
          </a:xfrm>
          <a:prstGeom prst="rect">
            <a:avLst/>
          </a:prstGeom>
          <a:noFill/>
          <a:ln/>
        </p:spPr>
        <p:txBody>
          <a:bodyPr wrap="square" rtlCol="0" anchor="t"/>
          <a:lstStyle/>
          <a:p>
            <a:pPr marL="0" indent="0">
              <a:lnSpc>
                <a:spcPts val="3281"/>
              </a:lnSpc>
              <a:buNone/>
            </a:pPr>
            <a:r>
              <a:rPr lang="en-US" sz="2624" i="1" dirty="0">
                <a:solidFill>
                  <a:srgbClr val="FFFFFF"/>
                </a:solidFill>
                <a:latin typeface="Fraunces" pitchFamily="34" charset="0"/>
                <a:ea typeface="Fraunces" pitchFamily="34" charset="-122"/>
                <a:cs typeface="Fraunces" pitchFamily="34" charset="-120"/>
              </a:rPr>
              <a:t>Figure 17: Closing price after 24 blocks</a:t>
            </a:r>
            <a:endParaRPr lang="en-US" sz="2624" dirty="0"/>
          </a:p>
        </p:txBody>
      </p:sp>
      <p:sp>
        <p:nvSpPr>
          <p:cNvPr id="10" name="Text 6"/>
          <p:cNvSpPr/>
          <p:nvPr/>
        </p:nvSpPr>
        <p:spPr>
          <a:xfrm>
            <a:off x="7593806" y="6084570"/>
            <a:ext cx="500622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80561"/>
            <a:ext cx="7477601" cy="958215"/>
          </a:xfrm>
          <a:prstGeom prst="rect">
            <a:avLst/>
          </a:prstGeom>
          <a:noFill/>
          <a:ln/>
        </p:spPr>
        <p:txBody>
          <a:bodyPr wrap="none" rtlCol="0" anchor="t"/>
          <a:lstStyle/>
          <a:p>
            <a:pPr marL="0" indent="0">
              <a:lnSpc>
                <a:spcPts val="7545"/>
              </a:lnSpc>
              <a:buNone/>
            </a:pPr>
            <a:r>
              <a:rPr lang="en-US" sz="6036" dirty="0">
                <a:solidFill>
                  <a:srgbClr val="FFFFFF"/>
                </a:solidFill>
                <a:latin typeface="Fraunces" pitchFamily="34" charset="0"/>
                <a:ea typeface="Fraunces" pitchFamily="34" charset="-122"/>
                <a:cs typeface="Fraunces" pitchFamily="34" charset="-120"/>
              </a:rPr>
              <a:t>Conclusion</a:t>
            </a:r>
            <a:endParaRPr lang="en-US" sz="6036" dirty="0"/>
          </a:p>
        </p:txBody>
      </p:sp>
      <p:sp>
        <p:nvSpPr>
          <p:cNvPr id="6" name="Text 3"/>
          <p:cNvSpPr/>
          <p:nvPr/>
        </p:nvSpPr>
        <p:spPr>
          <a:xfrm>
            <a:off x="833199" y="3872032"/>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In conclusion, the application of Stochastic Gradient Descent (SGD) to real-time data with streaming datasets has proven to be a powerful approach. By overcoming the constraints of traditional batch-based learning, our solution enables agile adaptation to evolving market conditions.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225159"/>
            <a:ext cx="7477601" cy="958215"/>
          </a:xfrm>
          <a:prstGeom prst="rect">
            <a:avLst/>
          </a:prstGeom>
          <a:noFill/>
          <a:ln/>
        </p:spPr>
        <p:txBody>
          <a:bodyPr wrap="none" rtlCol="0" anchor="t"/>
          <a:lstStyle/>
          <a:p>
            <a:pPr marL="0" indent="0">
              <a:lnSpc>
                <a:spcPts val="7545"/>
              </a:lnSpc>
              <a:buNone/>
            </a:pPr>
            <a:r>
              <a:rPr lang="en-US" sz="6036" dirty="0">
                <a:solidFill>
                  <a:srgbClr val="FFFFFF"/>
                </a:solidFill>
                <a:latin typeface="Fraunces" pitchFamily="34" charset="0"/>
                <a:ea typeface="Fraunces" pitchFamily="34" charset="-122"/>
                <a:cs typeface="Fraunces" pitchFamily="34" charset="-120"/>
              </a:rPr>
              <a:t>Abstract</a:t>
            </a:r>
            <a:endParaRPr lang="en-US" sz="6036" dirty="0"/>
          </a:p>
        </p:txBody>
      </p:sp>
      <p:sp>
        <p:nvSpPr>
          <p:cNvPr id="6" name="Text 3"/>
          <p:cNvSpPr/>
          <p:nvPr/>
        </p:nvSpPr>
        <p:spPr>
          <a:xfrm>
            <a:off x="833199" y="3516630"/>
            <a:ext cx="7477601" cy="2487811"/>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objective of this project is to develop a machine learning model that can predict stock market movements using streaming data. Traditional machine learning approaches often rely on static datasets, which may not adequately capture the dynamic nature of financial markets. Streaming data, on the other hand, offers a continuous flow of real-time information, allowing models to adapt and update themselves as new data becomes available.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2043351"/>
          </a:xfrm>
          <a:prstGeom prst="rect">
            <a:avLst/>
          </a:prstGeom>
        </p:spPr>
      </p:pic>
      <p:sp>
        <p:nvSpPr>
          <p:cNvPr id="5" name="Text 2"/>
          <p:cNvSpPr/>
          <p:nvPr/>
        </p:nvSpPr>
        <p:spPr>
          <a:xfrm>
            <a:off x="3432810" y="2492931"/>
            <a:ext cx="5709166" cy="510778"/>
          </a:xfrm>
          <a:prstGeom prst="rect">
            <a:avLst/>
          </a:prstGeom>
          <a:noFill/>
          <a:ln/>
        </p:spPr>
        <p:txBody>
          <a:bodyPr wrap="none" rtlCol="0" anchor="t"/>
          <a:lstStyle/>
          <a:p>
            <a:pPr marL="0" indent="0">
              <a:lnSpc>
                <a:spcPts val="4022"/>
              </a:lnSpc>
              <a:buNone/>
            </a:pPr>
            <a:r>
              <a:rPr lang="en-US" sz="3218" dirty="0">
                <a:solidFill>
                  <a:srgbClr val="FFFFFF"/>
                </a:solidFill>
                <a:latin typeface="Fraunces" pitchFamily="34" charset="0"/>
                <a:ea typeface="Fraunces" pitchFamily="34" charset="-122"/>
                <a:cs typeface="Fraunces" pitchFamily="34" charset="-120"/>
              </a:rPr>
              <a:t>The Power of Streaming Data</a:t>
            </a:r>
            <a:endParaRPr lang="en-US" sz="3218" dirty="0"/>
          </a:p>
        </p:txBody>
      </p:sp>
      <p:sp>
        <p:nvSpPr>
          <p:cNvPr id="6" name="Shape 3"/>
          <p:cNvSpPr/>
          <p:nvPr/>
        </p:nvSpPr>
        <p:spPr>
          <a:xfrm>
            <a:off x="3432810" y="5645110"/>
            <a:ext cx="7764780" cy="32623"/>
          </a:xfrm>
          <a:prstGeom prst="roundRect">
            <a:avLst>
              <a:gd name="adj" fmla="val 225491"/>
            </a:avLst>
          </a:prstGeom>
          <a:solidFill>
            <a:srgbClr val="414A70"/>
          </a:solidFill>
          <a:ln/>
        </p:spPr>
      </p:sp>
      <p:sp>
        <p:nvSpPr>
          <p:cNvPr id="7" name="Shape 4"/>
          <p:cNvSpPr/>
          <p:nvPr/>
        </p:nvSpPr>
        <p:spPr>
          <a:xfrm>
            <a:off x="5316855" y="5073075"/>
            <a:ext cx="32623" cy="572095"/>
          </a:xfrm>
          <a:prstGeom prst="roundRect">
            <a:avLst>
              <a:gd name="adj" fmla="val 225491"/>
            </a:avLst>
          </a:prstGeom>
          <a:solidFill>
            <a:srgbClr val="414A70"/>
          </a:solidFill>
          <a:ln/>
        </p:spPr>
      </p:sp>
      <p:sp>
        <p:nvSpPr>
          <p:cNvPr id="8" name="Shape 5"/>
          <p:cNvSpPr/>
          <p:nvPr/>
        </p:nvSpPr>
        <p:spPr>
          <a:xfrm>
            <a:off x="5149334" y="5461218"/>
            <a:ext cx="367784" cy="367784"/>
          </a:xfrm>
          <a:prstGeom prst="roundRect">
            <a:avLst>
              <a:gd name="adj" fmla="val 20001"/>
            </a:avLst>
          </a:prstGeom>
          <a:solidFill>
            <a:srgbClr val="283157"/>
          </a:solidFill>
          <a:ln w="7620">
            <a:solidFill>
              <a:srgbClr val="414A70"/>
            </a:solidFill>
            <a:prstDash val="solid"/>
          </a:ln>
        </p:spPr>
      </p:sp>
      <p:sp>
        <p:nvSpPr>
          <p:cNvPr id="9" name="Text 6"/>
          <p:cNvSpPr/>
          <p:nvPr/>
        </p:nvSpPr>
        <p:spPr>
          <a:xfrm>
            <a:off x="5276969" y="5491936"/>
            <a:ext cx="112395" cy="306348"/>
          </a:xfrm>
          <a:prstGeom prst="rect">
            <a:avLst/>
          </a:prstGeom>
          <a:noFill/>
          <a:ln/>
        </p:spPr>
        <p:txBody>
          <a:bodyPr wrap="none" rtlCol="0" anchor="t"/>
          <a:lstStyle/>
          <a:p>
            <a:pPr marL="0" indent="0" algn="ctr">
              <a:lnSpc>
                <a:spcPts val="2413"/>
              </a:lnSpc>
              <a:buNone/>
            </a:pPr>
            <a:r>
              <a:rPr lang="en-US" sz="1931" dirty="0">
                <a:solidFill>
                  <a:srgbClr val="EBECEF"/>
                </a:solidFill>
                <a:latin typeface="Fraunces" pitchFamily="34" charset="0"/>
                <a:ea typeface="Fraunces" pitchFamily="34" charset="-122"/>
                <a:cs typeface="Fraunces" pitchFamily="34" charset="-120"/>
              </a:rPr>
              <a:t>1</a:t>
            </a:r>
            <a:endParaRPr lang="en-US" sz="1931" dirty="0"/>
          </a:p>
        </p:txBody>
      </p:sp>
      <p:sp>
        <p:nvSpPr>
          <p:cNvPr id="10" name="Text 7"/>
          <p:cNvSpPr/>
          <p:nvPr/>
        </p:nvSpPr>
        <p:spPr>
          <a:xfrm>
            <a:off x="4311491" y="3248858"/>
            <a:ext cx="2043351" cy="255389"/>
          </a:xfrm>
          <a:prstGeom prst="rect">
            <a:avLst/>
          </a:prstGeom>
          <a:noFill/>
          <a:ln/>
        </p:spPr>
        <p:txBody>
          <a:bodyPr wrap="none" rtlCol="0" anchor="t"/>
          <a:lstStyle/>
          <a:p>
            <a:pPr marL="0" indent="0" algn="ctr">
              <a:lnSpc>
                <a:spcPts val="2011"/>
              </a:lnSpc>
              <a:buNone/>
            </a:pPr>
            <a:r>
              <a:rPr lang="en-US" sz="1609" dirty="0">
                <a:solidFill>
                  <a:srgbClr val="EBECEF"/>
                </a:solidFill>
                <a:latin typeface="Fraunces" pitchFamily="34" charset="0"/>
                <a:ea typeface="Fraunces" pitchFamily="34" charset="-122"/>
                <a:cs typeface="Fraunces" pitchFamily="34" charset="-120"/>
              </a:rPr>
              <a:t>Adaptability</a:t>
            </a:r>
            <a:endParaRPr lang="en-US" sz="1609" dirty="0"/>
          </a:p>
        </p:txBody>
      </p:sp>
      <p:sp>
        <p:nvSpPr>
          <p:cNvPr id="11" name="Text 8"/>
          <p:cNvSpPr/>
          <p:nvPr/>
        </p:nvSpPr>
        <p:spPr>
          <a:xfrm>
            <a:off x="3596164" y="3602236"/>
            <a:ext cx="3474006" cy="1307306"/>
          </a:xfrm>
          <a:prstGeom prst="rect">
            <a:avLst/>
          </a:prstGeom>
          <a:noFill/>
          <a:ln/>
        </p:spPr>
        <p:txBody>
          <a:bodyPr wrap="square" rtlCol="0" anchor="t"/>
          <a:lstStyle/>
          <a:p>
            <a:pPr marL="0" indent="0" algn="ctr">
              <a:lnSpc>
                <a:spcPts val="2059"/>
              </a:lnSpc>
              <a:buNone/>
            </a:pPr>
            <a:r>
              <a:rPr lang="en-US" sz="1287" dirty="0">
                <a:solidFill>
                  <a:srgbClr val="EBECEF"/>
                </a:solidFill>
                <a:latin typeface="Epilogue" pitchFamily="34" charset="0"/>
                <a:ea typeface="Epilogue" pitchFamily="34" charset="-122"/>
                <a:cs typeface="Epilogue" pitchFamily="34" charset="-120"/>
              </a:rPr>
              <a:t>Streaming data allows models to adapt and update themselves in real-time, capturing the dynamic nature of financial markets and staying ahead of evolving trends.</a:t>
            </a:r>
            <a:endParaRPr lang="en-US" sz="1287" dirty="0"/>
          </a:p>
        </p:txBody>
      </p:sp>
      <p:sp>
        <p:nvSpPr>
          <p:cNvPr id="12" name="Shape 9"/>
          <p:cNvSpPr/>
          <p:nvPr/>
        </p:nvSpPr>
        <p:spPr>
          <a:xfrm>
            <a:off x="7298888" y="5645051"/>
            <a:ext cx="32623" cy="572095"/>
          </a:xfrm>
          <a:prstGeom prst="roundRect">
            <a:avLst>
              <a:gd name="adj" fmla="val 225491"/>
            </a:avLst>
          </a:prstGeom>
          <a:solidFill>
            <a:srgbClr val="414A70"/>
          </a:solidFill>
          <a:ln/>
        </p:spPr>
      </p:sp>
      <p:sp>
        <p:nvSpPr>
          <p:cNvPr id="13" name="Shape 10"/>
          <p:cNvSpPr/>
          <p:nvPr/>
        </p:nvSpPr>
        <p:spPr>
          <a:xfrm>
            <a:off x="7131368" y="5461218"/>
            <a:ext cx="367784" cy="367784"/>
          </a:xfrm>
          <a:prstGeom prst="roundRect">
            <a:avLst>
              <a:gd name="adj" fmla="val 20001"/>
            </a:avLst>
          </a:prstGeom>
          <a:solidFill>
            <a:srgbClr val="283157"/>
          </a:solidFill>
          <a:ln w="7620">
            <a:solidFill>
              <a:srgbClr val="414A70"/>
            </a:solidFill>
            <a:prstDash val="solid"/>
          </a:ln>
        </p:spPr>
      </p:sp>
      <p:sp>
        <p:nvSpPr>
          <p:cNvPr id="14" name="Text 11"/>
          <p:cNvSpPr/>
          <p:nvPr/>
        </p:nvSpPr>
        <p:spPr>
          <a:xfrm>
            <a:off x="7240905" y="5491936"/>
            <a:ext cx="148590" cy="306348"/>
          </a:xfrm>
          <a:prstGeom prst="rect">
            <a:avLst/>
          </a:prstGeom>
          <a:noFill/>
          <a:ln/>
        </p:spPr>
        <p:txBody>
          <a:bodyPr wrap="none" rtlCol="0" anchor="t"/>
          <a:lstStyle/>
          <a:p>
            <a:pPr marL="0" indent="0" algn="ctr">
              <a:lnSpc>
                <a:spcPts val="2413"/>
              </a:lnSpc>
              <a:buNone/>
            </a:pPr>
            <a:r>
              <a:rPr lang="en-US" sz="1931" dirty="0">
                <a:solidFill>
                  <a:srgbClr val="EBECEF"/>
                </a:solidFill>
                <a:latin typeface="Fraunces" pitchFamily="34" charset="0"/>
                <a:ea typeface="Fraunces" pitchFamily="34" charset="-122"/>
                <a:cs typeface="Fraunces" pitchFamily="34" charset="-120"/>
              </a:rPr>
              <a:t>2</a:t>
            </a:r>
            <a:endParaRPr lang="en-US" sz="1931" dirty="0"/>
          </a:p>
        </p:txBody>
      </p:sp>
      <p:sp>
        <p:nvSpPr>
          <p:cNvPr id="15" name="Text 12"/>
          <p:cNvSpPr/>
          <p:nvPr/>
        </p:nvSpPr>
        <p:spPr>
          <a:xfrm>
            <a:off x="6293525" y="6380678"/>
            <a:ext cx="2043351" cy="255389"/>
          </a:xfrm>
          <a:prstGeom prst="rect">
            <a:avLst/>
          </a:prstGeom>
          <a:noFill/>
          <a:ln/>
        </p:spPr>
        <p:txBody>
          <a:bodyPr wrap="none" rtlCol="0" anchor="t"/>
          <a:lstStyle/>
          <a:p>
            <a:pPr marL="0" indent="0" algn="ctr">
              <a:lnSpc>
                <a:spcPts val="2011"/>
              </a:lnSpc>
              <a:buNone/>
            </a:pPr>
            <a:r>
              <a:rPr lang="en-US" sz="1609" dirty="0">
                <a:solidFill>
                  <a:srgbClr val="EBECEF"/>
                </a:solidFill>
                <a:latin typeface="Fraunces" pitchFamily="34" charset="0"/>
                <a:ea typeface="Fraunces" pitchFamily="34" charset="-122"/>
                <a:cs typeface="Fraunces" pitchFamily="34" charset="-120"/>
              </a:rPr>
              <a:t>Timeliness</a:t>
            </a:r>
            <a:endParaRPr lang="en-US" sz="1609" dirty="0"/>
          </a:p>
        </p:txBody>
      </p:sp>
      <p:sp>
        <p:nvSpPr>
          <p:cNvPr id="16" name="Text 13"/>
          <p:cNvSpPr/>
          <p:nvPr/>
        </p:nvSpPr>
        <p:spPr>
          <a:xfrm>
            <a:off x="5578197" y="6734056"/>
            <a:ext cx="3474006" cy="1045845"/>
          </a:xfrm>
          <a:prstGeom prst="rect">
            <a:avLst/>
          </a:prstGeom>
          <a:noFill/>
          <a:ln/>
        </p:spPr>
        <p:txBody>
          <a:bodyPr wrap="square" rtlCol="0" anchor="t"/>
          <a:lstStyle/>
          <a:p>
            <a:pPr marL="0" indent="0" algn="ctr">
              <a:lnSpc>
                <a:spcPts val="2059"/>
              </a:lnSpc>
              <a:buNone/>
            </a:pPr>
            <a:r>
              <a:rPr lang="en-US" sz="1287" dirty="0">
                <a:solidFill>
                  <a:srgbClr val="EBECEF"/>
                </a:solidFill>
                <a:latin typeface="Epilogue" pitchFamily="34" charset="0"/>
                <a:ea typeface="Epilogue" pitchFamily="34" charset="-122"/>
                <a:cs typeface="Epilogue" pitchFamily="34" charset="-120"/>
              </a:rPr>
              <a:t>With streaming data, models can make timely predictions, enabling investors and traders to make informed decisions and capitalize on market opportunities.</a:t>
            </a:r>
            <a:endParaRPr lang="en-US" sz="1287" dirty="0"/>
          </a:p>
        </p:txBody>
      </p:sp>
      <p:sp>
        <p:nvSpPr>
          <p:cNvPr id="17" name="Shape 14"/>
          <p:cNvSpPr/>
          <p:nvPr/>
        </p:nvSpPr>
        <p:spPr>
          <a:xfrm>
            <a:off x="9280922" y="5073075"/>
            <a:ext cx="32623" cy="572095"/>
          </a:xfrm>
          <a:prstGeom prst="roundRect">
            <a:avLst>
              <a:gd name="adj" fmla="val 225491"/>
            </a:avLst>
          </a:prstGeom>
          <a:solidFill>
            <a:srgbClr val="414A70"/>
          </a:solidFill>
          <a:ln/>
        </p:spPr>
      </p:sp>
      <p:sp>
        <p:nvSpPr>
          <p:cNvPr id="18" name="Shape 15"/>
          <p:cNvSpPr/>
          <p:nvPr/>
        </p:nvSpPr>
        <p:spPr>
          <a:xfrm>
            <a:off x="9113401" y="5461218"/>
            <a:ext cx="367784" cy="367784"/>
          </a:xfrm>
          <a:prstGeom prst="roundRect">
            <a:avLst>
              <a:gd name="adj" fmla="val 20001"/>
            </a:avLst>
          </a:prstGeom>
          <a:solidFill>
            <a:srgbClr val="283157"/>
          </a:solidFill>
          <a:ln w="7620">
            <a:solidFill>
              <a:srgbClr val="414A70"/>
            </a:solidFill>
            <a:prstDash val="solid"/>
          </a:ln>
        </p:spPr>
      </p:sp>
      <p:sp>
        <p:nvSpPr>
          <p:cNvPr id="19" name="Text 16"/>
          <p:cNvSpPr/>
          <p:nvPr/>
        </p:nvSpPr>
        <p:spPr>
          <a:xfrm>
            <a:off x="9229606" y="5491936"/>
            <a:ext cx="135374" cy="306348"/>
          </a:xfrm>
          <a:prstGeom prst="rect">
            <a:avLst/>
          </a:prstGeom>
          <a:noFill/>
          <a:ln/>
        </p:spPr>
        <p:txBody>
          <a:bodyPr wrap="none" rtlCol="0" anchor="t"/>
          <a:lstStyle/>
          <a:p>
            <a:pPr marL="0" indent="0" algn="ctr">
              <a:lnSpc>
                <a:spcPts val="2413"/>
              </a:lnSpc>
              <a:buNone/>
            </a:pPr>
            <a:r>
              <a:rPr lang="en-US" sz="1931" dirty="0">
                <a:solidFill>
                  <a:srgbClr val="EBECEF"/>
                </a:solidFill>
                <a:latin typeface="Fraunces" pitchFamily="34" charset="0"/>
                <a:ea typeface="Fraunces" pitchFamily="34" charset="-122"/>
                <a:cs typeface="Fraunces" pitchFamily="34" charset="-120"/>
              </a:rPr>
              <a:t>3</a:t>
            </a:r>
            <a:endParaRPr lang="en-US" sz="1931" dirty="0"/>
          </a:p>
        </p:txBody>
      </p:sp>
      <p:sp>
        <p:nvSpPr>
          <p:cNvPr id="20" name="Text 17"/>
          <p:cNvSpPr/>
          <p:nvPr/>
        </p:nvSpPr>
        <p:spPr>
          <a:xfrm>
            <a:off x="8269486" y="3248858"/>
            <a:ext cx="2055495" cy="255389"/>
          </a:xfrm>
          <a:prstGeom prst="rect">
            <a:avLst/>
          </a:prstGeom>
          <a:noFill/>
          <a:ln/>
        </p:spPr>
        <p:txBody>
          <a:bodyPr wrap="none" rtlCol="0" anchor="t"/>
          <a:lstStyle/>
          <a:p>
            <a:pPr marL="0" indent="0" algn="ctr">
              <a:lnSpc>
                <a:spcPts val="2011"/>
              </a:lnSpc>
              <a:buNone/>
            </a:pPr>
            <a:r>
              <a:rPr lang="en-US" sz="1609" dirty="0">
                <a:solidFill>
                  <a:srgbClr val="EBECEF"/>
                </a:solidFill>
                <a:latin typeface="Fraunces" pitchFamily="34" charset="0"/>
                <a:ea typeface="Fraunces" pitchFamily="34" charset="-122"/>
                <a:cs typeface="Fraunces" pitchFamily="34" charset="-120"/>
              </a:rPr>
              <a:t>Continuous Learning</a:t>
            </a:r>
            <a:endParaRPr lang="en-US" sz="1609" dirty="0"/>
          </a:p>
        </p:txBody>
      </p:sp>
      <p:sp>
        <p:nvSpPr>
          <p:cNvPr id="21" name="Text 18"/>
          <p:cNvSpPr/>
          <p:nvPr/>
        </p:nvSpPr>
        <p:spPr>
          <a:xfrm>
            <a:off x="7560231" y="3602236"/>
            <a:ext cx="3474006" cy="1307306"/>
          </a:xfrm>
          <a:prstGeom prst="rect">
            <a:avLst/>
          </a:prstGeom>
          <a:noFill/>
          <a:ln/>
        </p:spPr>
        <p:txBody>
          <a:bodyPr wrap="square" rtlCol="0" anchor="t"/>
          <a:lstStyle/>
          <a:p>
            <a:pPr marL="0" indent="0" algn="ctr">
              <a:lnSpc>
                <a:spcPts val="2059"/>
              </a:lnSpc>
              <a:buNone/>
            </a:pPr>
            <a:r>
              <a:rPr lang="en-US" sz="1287" dirty="0">
                <a:solidFill>
                  <a:srgbClr val="EBECEF"/>
                </a:solidFill>
                <a:latin typeface="Epilogue" pitchFamily="34" charset="0"/>
                <a:ea typeface="Epilogue" pitchFamily="34" charset="-122"/>
                <a:cs typeface="Epilogue" pitchFamily="34" charset="-120"/>
              </a:rPr>
              <a:t>By continuously processing new data points, models can refine their understanding and improve their predictive capabilities over time, ensuring they remain effective in the long run.</a:t>
            </a:r>
            <a:endParaRPr lang="en-US" sz="128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617458"/>
            <a:ext cx="6496883"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Overcoming Constraints</a:t>
            </a:r>
            <a:endParaRPr lang="en-US" sz="4374" dirty="0"/>
          </a:p>
        </p:txBody>
      </p:sp>
      <p:sp>
        <p:nvSpPr>
          <p:cNvPr id="5" name="Text 3"/>
          <p:cNvSpPr/>
          <p:nvPr/>
        </p:nvSpPr>
        <p:spPr>
          <a:xfrm>
            <a:off x="2037993" y="1867257"/>
            <a:ext cx="3156347" cy="694373"/>
          </a:xfrm>
          <a:prstGeom prst="rect">
            <a:avLst/>
          </a:prstGeom>
          <a:noFill/>
          <a:ln/>
        </p:spPr>
        <p:txBody>
          <a:bodyPr wrap="squar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Computationally Non-heavy Model</a:t>
            </a:r>
            <a:endParaRPr lang="en-US" sz="2187" dirty="0"/>
          </a:p>
        </p:txBody>
      </p:sp>
      <p:sp>
        <p:nvSpPr>
          <p:cNvPr id="6" name="Text 4"/>
          <p:cNvSpPr/>
          <p:nvPr/>
        </p:nvSpPr>
        <p:spPr>
          <a:xfrm>
            <a:off x="2037993" y="2783800"/>
            <a:ext cx="3156347" cy="3909417"/>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Given the continuous nature of streaming data, it is essential to use algorithms that are computationally efficient and can update themselves in real-time. This rules out complex models that require heavy computational resources, such as deep neural networks.</a:t>
            </a:r>
            <a:endParaRPr lang="en-US" sz="1750" dirty="0"/>
          </a:p>
        </p:txBody>
      </p:sp>
      <p:sp>
        <p:nvSpPr>
          <p:cNvPr id="7" name="Text 5"/>
          <p:cNvSpPr/>
          <p:nvPr/>
        </p:nvSpPr>
        <p:spPr>
          <a:xfrm>
            <a:off x="5743932" y="1867257"/>
            <a:ext cx="2888933" cy="347186"/>
          </a:xfrm>
          <a:prstGeom prst="rect">
            <a:avLst/>
          </a:prstGeom>
          <a:noFill/>
          <a:ln/>
        </p:spPr>
        <p:txBody>
          <a:bodyPr wrap="non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Incremental Learning</a:t>
            </a:r>
            <a:endParaRPr lang="en-US" sz="2187" dirty="0"/>
          </a:p>
        </p:txBody>
      </p:sp>
      <p:sp>
        <p:nvSpPr>
          <p:cNvPr id="8" name="Text 6"/>
          <p:cNvSpPr/>
          <p:nvPr/>
        </p:nvSpPr>
        <p:spPr>
          <a:xfrm>
            <a:off x="5743932" y="2436614"/>
            <a:ext cx="3156347" cy="4975622"/>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With streaming data, we do not have access to the entire dataset upfront. Instead, data arrives sequentially, and the model must adapt to new information as it becomes available. This constraint requires us to use online learning algorithms that can update themselves incrementally without needing to see the entire dataset at once.</a:t>
            </a:r>
            <a:endParaRPr lang="en-US" sz="1750" dirty="0"/>
          </a:p>
        </p:txBody>
      </p:sp>
      <p:sp>
        <p:nvSpPr>
          <p:cNvPr id="9" name="Text 7"/>
          <p:cNvSpPr/>
          <p:nvPr/>
        </p:nvSpPr>
        <p:spPr>
          <a:xfrm>
            <a:off x="9449872" y="1867257"/>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Fraunces" pitchFamily="34" charset="0"/>
                <a:ea typeface="Fraunces" pitchFamily="34" charset="-122"/>
                <a:cs typeface="Fraunces" pitchFamily="34" charset="-120"/>
              </a:rPr>
              <a:t>Agile Adaptation</a:t>
            </a:r>
            <a:endParaRPr lang="en-US" sz="2187" dirty="0"/>
          </a:p>
        </p:txBody>
      </p:sp>
      <p:sp>
        <p:nvSpPr>
          <p:cNvPr id="10" name="Text 8"/>
          <p:cNvSpPr/>
          <p:nvPr/>
        </p:nvSpPr>
        <p:spPr>
          <a:xfrm>
            <a:off x="9449872" y="2436614"/>
            <a:ext cx="3156347" cy="3198614"/>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model must be able to quickly adapt to changes in the market, capturing the nuances of the stock market landscape as it evolves. This calls for a lightweight and flexible approach that can respond to new data in real-time.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32934"/>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10980420" y="0"/>
            <a:ext cx="3657600" cy="8232934"/>
          </a:xfrm>
          <a:prstGeom prst="rect">
            <a:avLst/>
          </a:prstGeom>
        </p:spPr>
      </p:pic>
      <p:sp>
        <p:nvSpPr>
          <p:cNvPr id="5" name="Text 2"/>
          <p:cNvSpPr/>
          <p:nvPr/>
        </p:nvSpPr>
        <p:spPr>
          <a:xfrm>
            <a:off x="803434" y="589121"/>
            <a:ext cx="9365933" cy="1338977"/>
          </a:xfrm>
          <a:prstGeom prst="rect">
            <a:avLst/>
          </a:prstGeom>
          <a:noFill/>
          <a:ln/>
        </p:spPr>
        <p:txBody>
          <a:bodyPr wrap="square" rtlCol="0" anchor="t"/>
          <a:lstStyle/>
          <a:p>
            <a:pPr marL="0" indent="0">
              <a:lnSpc>
                <a:spcPts val="5272"/>
              </a:lnSpc>
              <a:buNone/>
            </a:pPr>
            <a:r>
              <a:rPr lang="en-US" sz="4218" dirty="0">
                <a:solidFill>
                  <a:srgbClr val="FFFFFF"/>
                </a:solidFill>
                <a:latin typeface="Fraunces" pitchFamily="34" charset="0"/>
                <a:ea typeface="Fraunces" pitchFamily="34" charset="-122"/>
                <a:cs typeface="Fraunces" pitchFamily="34" charset="-120"/>
              </a:rPr>
              <a:t>Our Approach: Stochastic Gradient Descent (SGD)</a:t>
            </a:r>
            <a:endParaRPr lang="en-US" sz="4218" dirty="0"/>
          </a:p>
        </p:txBody>
      </p:sp>
      <p:sp>
        <p:nvSpPr>
          <p:cNvPr id="6" name="Shape 3"/>
          <p:cNvSpPr/>
          <p:nvPr/>
        </p:nvSpPr>
        <p:spPr>
          <a:xfrm>
            <a:off x="803434" y="2416731"/>
            <a:ext cx="482084" cy="482084"/>
          </a:xfrm>
          <a:prstGeom prst="roundRect">
            <a:avLst>
              <a:gd name="adj" fmla="val 20000"/>
            </a:avLst>
          </a:prstGeom>
          <a:solidFill>
            <a:srgbClr val="283157"/>
          </a:solidFill>
          <a:ln w="7620">
            <a:solidFill>
              <a:srgbClr val="414A70"/>
            </a:solidFill>
            <a:prstDash val="solid"/>
          </a:ln>
        </p:spPr>
      </p:sp>
      <p:sp>
        <p:nvSpPr>
          <p:cNvPr id="7" name="Text 4"/>
          <p:cNvSpPr/>
          <p:nvPr/>
        </p:nvSpPr>
        <p:spPr>
          <a:xfrm>
            <a:off x="970717" y="2456974"/>
            <a:ext cx="147399" cy="401598"/>
          </a:xfrm>
          <a:prstGeom prst="rect">
            <a:avLst/>
          </a:prstGeom>
          <a:noFill/>
          <a:ln/>
        </p:spPr>
        <p:txBody>
          <a:bodyPr wrap="none" rtlCol="0" anchor="t"/>
          <a:lstStyle/>
          <a:p>
            <a:pPr marL="0" indent="0" algn="ctr">
              <a:lnSpc>
                <a:spcPts val="3163"/>
              </a:lnSpc>
              <a:buNone/>
            </a:pPr>
            <a:r>
              <a:rPr lang="en-US" sz="2531" dirty="0">
                <a:solidFill>
                  <a:srgbClr val="EBECEF"/>
                </a:solidFill>
                <a:latin typeface="Fraunces" pitchFamily="34" charset="0"/>
                <a:ea typeface="Fraunces" pitchFamily="34" charset="-122"/>
                <a:cs typeface="Fraunces" pitchFamily="34" charset="-120"/>
              </a:rPr>
              <a:t>1</a:t>
            </a:r>
            <a:endParaRPr lang="en-US" sz="2531" dirty="0"/>
          </a:p>
        </p:txBody>
      </p:sp>
      <p:sp>
        <p:nvSpPr>
          <p:cNvPr id="8" name="Text 5"/>
          <p:cNvSpPr/>
          <p:nvPr/>
        </p:nvSpPr>
        <p:spPr>
          <a:xfrm>
            <a:off x="1499711" y="2490430"/>
            <a:ext cx="2678192" cy="334685"/>
          </a:xfrm>
          <a:prstGeom prst="rect">
            <a:avLst/>
          </a:prstGeom>
          <a:noFill/>
          <a:ln/>
        </p:spPr>
        <p:txBody>
          <a:bodyPr wrap="none" rtlCol="0" anchor="t"/>
          <a:lstStyle/>
          <a:p>
            <a:pPr marL="0" indent="0">
              <a:lnSpc>
                <a:spcPts val="2636"/>
              </a:lnSpc>
              <a:buNone/>
            </a:pPr>
            <a:r>
              <a:rPr lang="en-US" sz="2109" dirty="0">
                <a:solidFill>
                  <a:srgbClr val="EBECEF"/>
                </a:solidFill>
                <a:latin typeface="Fraunces" pitchFamily="34" charset="0"/>
                <a:ea typeface="Fraunces" pitchFamily="34" charset="-122"/>
                <a:cs typeface="Fraunces" pitchFamily="34" charset="-120"/>
              </a:rPr>
              <a:t>Preprocessing</a:t>
            </a:r>
            <a:endParaRPr lang="en-US" sz="2109" dirty="0"/>
          </a:p>
        </p:txBody>
      </p:sp>
      <p:sp>
        <p:nvSpPr>
          <p:cNvPr id="9" name="Text 6"/>
          <p:cNvSpPr/>
          <p:nvPr/>
        </p:nvSpPr>
        <p:spPr>
          <a:xfrm>
            <a:off x="1499711" y="2953583"/>
            <a:ext cx="3879652" cy="1714500"/>
          </a:xfrm>
          <a:prstGeom prst="rect">
            <a:avLst/>
          </a:prstGeom>
          <a:noFill/>
          <a:ln/>
        </p:spPr>
        <p:txBody>
          <a:bodyPr wrap="square" rtlCol="0" anchor="t"/>
          <a:lstStyle/>
          <a:p>
            <a:pPr marL="0" indent="0">
              <a:lnSpc>
                <a:spcPts val="2699"/>
              </a:lnSpc>
              <a:buNone/>
            </a:pPr>
            <a:r>
              <a:rPr lang="en-US" sz="1687" dirty="0">
                <a:solidFill>
                  <a:srgbClr val="EBECEF"/>
                </a:solidFill>
                <a:latin typeface="Epilogue" pitchFamily="34" charset="0"/>
                <a:ea typeface="Epilogue" pitchFamily="34" charset="-122"/>
                <a:cs typeface="Epilogue" pitchFamily="34" charset="-120"/>
              </a:rPr>
              <a:t>We preprocess the incoming data points to ensure their readiness for model training, including data cleaning, feature scaling, and feature engineering.</a:t>
            </a:r>
            <a:endParaRPr lang="en-US" sz="1687" dirty="0"/>
          </a:p>
        </p:txBody>
      </p:sp>
      <p:sp>
        <p:nvSpPr>
          <p:cNvPr id="10" name="Shape 7"/>
          <p:cNvSpPr/>
          <p:nvPr/>
        </p:nvSpPr>
        <p:spPr>
          <a:xfrm>
            <a:off x="5593556" y="2416731"/>
            <a:ext cx="482084" cy="482084"/>
          </a:xfrm>
          <a:prstGeom prst="roundRect">
            <a:avLst>
              <a:gd name="adj" fmla="val 20000"/>
            </a:avLst>
          </a:prstGeom>
          <a:solidFill>
            <a:srgbClr val="283157"/>
          </a:solidFill>
          <a:ln w="7620">
            <a:solidFill>
              <a:srgbClr val="414A70"/>
            </a:solidFill>
            <a:prstDash val="solid"/>
          </a:ln>
        </p:spPr>
      </p:sp>
      <p:sp>
        <p:nvSpPr>
          <p:cNvPr id="11" name="Text 8"/>
          <p:cNvSpPr/>
          <p:nvPr/>
        </p:nvSpPr>
        <p:spPr>
          <a:xfrm>
            <a:off x="5737265" y="2456974"/>
            <a:ext cx="194667" cy="401598"/>
          </a:xfrm>
          <a:prstGeom prst="rect">
            <a:avLst/>
          </a:prstGeom>
          <a:noFill/>
          <a:ln/>
        </p:spPr>
        <p:txBody>
          <a:bodyPr wrap="none" rtlCol="0" anchor="t"/>
          <a:lstStyle/>
          <a:p>
            <a:pPr marL="0" indent="0" algn="ctr">
              <a:lnSpc>
                <a:spcPts val="3163"/>
              </a:lnSpc>
              <a:buNone/>
            </a:pPr>
            <a:r>
              <a:rPr lang="en-US" sz="2531" dirty="0">
                <a:solidFill>
                  <a:srgbClr val="EBECEF"/>
                </a:solidFill>
                <a:latin typeface="Fraunces" pitchFamily="34" charset="0"/>
                <a:ea typeface="Fraunces" pitchFamily="34" charset="-122"/>
                <a:cs typeface="Fraunces" pitchFamily="34" charset="-120"/>
              </a:rPr>
              <a:t>2</a:t>
            </a:r>
            <a:endParaRPr lang="en-US" sz="2531" dirty="0"/>
          </a:p>
        </p:txBody>
      </p:sp>
      <p:sp>
        <p:nvSpPr>
          <p:cNvPr id="12" name="Text 9"/>
          <p:cNvSpPr/>
          <p:nvPr/>
        </p:nvSpPr>
        <p:spPr>
          <a:xfrm>
            <a:off x="6289834" y="2490430"/>
            <a:ext cx="2736652" cy="334685"/>
          </a:xfrm>
          <a:prstGeom prst="rect">
            <a:avLst/>
          </a:prstGeom>
          <a:noFill/>
          <a:ln/>
        </p:spPr>
        <p:txBody>
          <a:bodyPr wrap="none" rtlCol="0" anchor="t"/>
          <a:lstStyle/>
          <a:p>
            <a:pPr marL="0" indent="0">
              <a:lnSpc>
                <a:spcPts val="2636"/>
              </a:lnSpc>
              <a:buNone/>
            </a:pPr>
            <a:r>
              <a:rPr lang="en-US" sz="2109" dirty="0">
                <a:solidFill>
                  <a:srgbClr val="EBECEF"/>
                </a:solidFill>
                <a:latin typeface="Fraunces" pitchFamily="34" charset="0"/>
                <a:ea typeface="Fraunces" pitchFamily="34" charset="-122"/>
                <a:cs typeface="Fraunces" pitchFamily="34" charset="-120"/>
              </a:rPr>
              <a:t>Incremental Training</a:t>
            </a:r>
            <a:endParaRPr lang="en-US" sz="2109" dirty="0"/>
          </a:p>
        </p:txBody>
      </p:sp>
      <p:sp>
        <p:nvSpPr>
          <p:cNvPr id="13" name="Text 10"/>
          <p:cNvSpPr/>
          <p:nvPr/>
        </p:nvSpPr>
        <p:spPr>
          <a:xfrm>
            <a:off x="6289834" y="2953583"/>
            <a:ext cx="3879652" cy="2743200"/>
          </a:xfrm>
          <a:prstGeom prst="rect">
            <a:avLst/>
          </a:prstGeom>
          <a:noFill/>
          <a:ln/>
        </p:spPr>
        <p:txBody>
          <a:bodyPr wrap="square" rtlCol="0" anchor="t"/>
          <a:lstStyle/>
          <a:p>
            <a:pPr marL="0" indent="0">
              <a:lnSpc>
                <a:spcPts val="2699"/>
              </a:lnSpc>
              <a:buNone/>
            </a:pPr>
            <a:r>
              <a:rPr lang="en-US" sz="1687" dirty="0">
                <a:solidFill>
                  <a:srgbClr val="EBECEF"/>
                </a:solidFill>
                <a:latin typeface="Epilogue" pitchFamily="34" charset="0"/>
                <a:ea typeface="Epilogue" pitchFamily="34" charset="-122"/>
                <a:cs typeface="Epilogue" pitchFamily="34" charset="-120"/>
              </a:rPr>
              <a:t>We employ incremental training methodologies, leveraging the lightweight Stochastic Gradient Descent (SGD), to train the model in real-time, allowing it to adapt and refine its parameters iteratively based on individual data points or small batches.</a:t>
            </a:r>
            <a:endParaRPr lang="en-US" sz="1687" dirty="0"/>
          </a:p>
        </p:txBody>
      </p:sp>
      <p:sp>
        <p:nvSpPr>
          <p:cNvPr id="14" name="Shape 11"/>
          <p:cNvSpPr/>
          <p:nvPr/>
        </p:nvSpPr>
        <p:spPr>
          <a:xfrm>
            <a:off x="803434" y="6078260"/>
            <a:ext cx="482084" cy="482084"/>
          </a:xfrm>
          <a:prstGeom prst="roundRect">
            <a:avLst>
              <a:gd name="adj" fmla="val 20000"/>
            </a:avLst>
          </a:prstGeom>
          <a:solidFill>
            <a:srgbClr val="283157"/>
          </a:solidFill>
          <a:ln w="7620">
            <a:solidFill>
              <a:srgbClr val="414A70"/>
            </a:solidFill>
            <a:prstDash val="solid"/>
          </a:ln>
        </p:spPr>
      </p:sp>
      <p:sp>
        <p:nvSpPr>
          <p:cNvPr id="15" name="Text 12"/>
          <p:cNvSpPr/>
          <p:nvPr/>
        </p:nvSpPr>
        <p:spPr>
          <a:xfrm>
            <a:off x="955715" y="6118503"/>
            <a:ext cx="177403" cy="401598"/>
          </a:xfrm>
          <a:prstGeom prst="rect">
            <a:avLst/>
          </a:prstGeom>
          <a:noFill/>
          <a:ln/>
        </p:spPr>
        <p:txBody>
          <a:bodyPr wrap="none" rtlCol="0" anchor="t"/>
          <a:lstStyle/>
          <a:p>
            <a:pPr marL="0" indent="0" algn="ctr">
              <a:lnSpc>
                <a:spcPts val="3163"/>
              </a:lnSpc>
              <a:buNone/>
            </a:pPr>
            <a:r>
              <a:rPr lang="en-US" sz="2531" dirty="0">
                <a:solidFill>
                  <a:srgbClr val="EBECEF"/>
                </a:solidFill>
                <a:latin typeface="Fraunces" pitchFamily="34" charset="0"/>
                <a:ea typeface="Fraunces" pitchFamily="34" charset="-122"/>
                <a:cs typeface="Fraunces" pitchFamily="34" charset="-120"/>
              </a:rPr>
              <a:t>3</a:t>
            </a:r>
            <a:endParaRPr lang="en-US" sz="2531" dirty="0"/>
          </a:p>
        </p:txBody>
      </p:sp>
      <p:sp>
        <p:nvSpPr>
          <p:cNvPr id="16" name="Text 13"/>
          <p:cNvSpPr/>
          <p:nvPr/>
        </p:nvSpPr>
        <p:spPr>
          <a:xfrm>
            <a:off x="1499711" y="6151959"/>
            <a:ext cx="2694265" cy="334685"/>
          </a:xfrm>
          <a:prstGeom prst="rect">
            <a:avLst/>
          </a:prstGeom>
          <a:noFill/>
          <a:ln/>
        </p:spPr>
        <p:txBody>
          <a:bodyPr wrap="none" rtlCol="0" anchor="t"/>
          <a:lstStyle/>
          <a:p>
            <a:pPr marL="0" indent="0">
              <a:lnSpc>
                <a:spcPts val="2636"/>
              </a:lnSpc>
              <a:buNone/>
            </a:pPr>
            <a:r>
              <a:rPr lang="en-US" sz="2109" dirty="0">
                <a:solidFill>
                  <a:srgbClr val="EBECEF"/>
                </a:solidFill>
                <a:latin typeface="Fraunces" pitchFamily="34" charset="0"/>
                <a:ea typeface="Fraunces" pitchFamily="34" charset="-122"/>
                <a:cs typeface="Fraunces" pitchFamily="34" charset="-120"/>
              </a:rPr>
              <a:t>Continuous Learning</a:t>
            </a:r>
            <a:endParaRPr lang="en-US" sz="2109" dirty="0"/>
          </a:p>
        </p:txBody>
      </p:sp>
      <p:sp>
        <p:nvSpPr>
          <p:cNvPr id="17" name="Text 14"/>
          <p:cNvSpPr/>
          <p:nvPr/>
        </p:nvSpPr>
        <p:spPr>
          <a:xfrm>
            <a:off x="1499711" y="6615113"/>
            <a:ext cx="8669655" cy="1028700"/>
          </a:xfrm>
          <a:prstGeom prst="rect">
            <a:avLst/>
          </a:prstGeom>
          <a:noFill/>
          <a:ln/>
        </p:spPr>
        <p:txBody>
          <a:bodyPr wrap="square" rtlCol="0" anchor="t"/>
          <a:lstStyle/>
          <a:p>
            <a:pPr marL="0" indent="0">
              <a:lnSpc>
                <a:spcPts val="2699"/>
              </a:lnSpc>
              <a:buNone/>
            </a:pPr>
            <a:r>
              <a:rPr lang="en-US" sz="1687" dirty="0">
                <a:solidFill>
                  <a:srgbClr val="EBECEF"/>
                </a:solidFill>
                <a:latin typeface="Epilogue" pitchFamily="34" charset="0"/>
                <a:ea typeface="Epilogue" pitchFamily="34" charset="-122"/>
                <a:cs typeface="Epilogue" pitchFamily="34" charset="-120"/>
              </a:rPr>
              <a:t>By training the model incrementally, we facilitate its continuous learning and improvement, ensuring that it remains agile and effective in capturing the nuances of the stock market landscape.</a:t>
            </a:r>
            <a:endParaRPr lang="en-US" sz="168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5104686" y="1009888"/>
            <a:ext cx="4251841" cy="531376"/>
          </a:xfrm>
          <a:prstGeom prst="rect">
            <a:avLst/>
          </a:prstGeom>
          <a:noFill/>
          <a:ln/>
        </p:spPr>
        <p:txBody>
          <a:bodyPr wrap="none" rtlCol="0" anchor="t"/>
          <a:lstStyle/>
          <a:p>
            <a:pPr marL="0" indent="0">
              <a:lnSpc>
                <a:spcPts val="4185"/>
              </a:lnSpc>
              <a:buNone/>
            </a:pPr>
            <a:r>
              <a:rPr lang="en-US" sz="3348" dirty="0">
                <a:solidFill>
                  <a:srgbClr val="FFFFFF"/>
                </a:solidFill>
                <a:latin typeface="Fraunces" pitchFamily="34" charset="0"/>
                <a:ea typeface="Fraunces" pitchFamily="34" charset="-122"/>
                <a:cs typeface="Fraunces" pitchFamily="34" charset="-120"/>
              </a:rPr>
              <a:t>Algorithms in Action</a:t>
            </a:r>
            <a:endParaRPr lang="en-US" sz="3348" dirty="0"/>
          </a:p>
        </p:txBody>
      </p:sp>
      <p:sp>
        <p:nvSpPr>
          <p:cNvPr id="6" name="Shape 3"/>
          <p:cNvSpPr/>
          <p:nvPr/>
        </p:nvSpPr>
        <p:spPr>
          <a:xfrm>
            <a:off x="5104686" y="1796296"/>
            <a:ext cx="3954304" cy="3442454"/>
          </a:xfrm>
          <a:prstGeom prst="roundRect">
            <a:avLst>
              <a:gd name="adj" fmla="val 2223"/>
            </a:avLst>
          </a:prstGeom>
          <a:solidFill>
            <a:srgbClr val="283157"/>
          </a:solidFill>
          <a:ln w="7620">
            <a:solidFill>
              <a:srgbClr val="414A70"/>
            </a:solidFill>
            <a:prstDash val="solid"/>
          </a:ln>
        </p:spPr>
      </p:sp>
      <p:sp>
        <p:nvSpPr>
          <p:cNvPr id="7" name="Text 4"/>
          <p:cNvSpPr/>
          <p:nvPr/>
        </p:nvSpPr>
        <p:spPr>
          <a:xfrm>
            <a:off x="5282327" y="1973937"/>
            <a:ext cx="2125861" cy="265747"/>
          </a:xfrm>
          <a:prstGeom prst="rect">
            <a:avLst/>
          </a:prstGeom>
          <a:noFill/>
          <a:ln/>
        </p:spPr>
        <p:txBody>
          <a:bodyPr wrap="none" rtlCol="0" anchor="t"/>
          <a:lstStyle/>
          <a:p>
            <a:pPr marL="0" indent="0">
              <a:lnSpc>
                <a:spcPts val="2092"/>
              </a:lnSpc>
              <a:buNone/>
            </a:pPr>
            <a:r>
              <a:rPr lang="en-US" sz="1674" dirty="0">
                <a:solidFill>
                  <a:srgbClr val="EBECEF"/>
                </a:solidFill>
                <a:latin typeface="Fraunces" pitchFamily="34" charset="0"/>
                <a:ea typeface="Fraunces" pitchFamily="34" charset="-122"/>
                <a:cs typeface="Fraunces" pitchFamily="34" charset="-120"/>
              </a:rPr>
              <a:t>Random Forest</a:t>
            </a:r>
            <a:endParaRPr lang="en-US" sz="1674" dirty="0"/>
          </a:p>
        </p:txBody>
      </p:sp>
      <p:sp>
        <p:nvSpPr>
          <p:cNvPr id="8" name="Text 5"/>
          <p:cNvSpPr/>
          <p:nvPr/>
        </p:nvSpPr>
        <p:spPr>
          <a:xfrm>
            <a:off x="5282327" y="2341721"/>
            <a:ext cx="3599021" cy="2719388"/>
          </a:xfrm>
          <a:prstGeom prst="rect">
            <a:avLst/>
          </a:prstGeom>
          <a:noFill/>
          <a:ln/>
        </p:spPr>
        <p:txBody>
          <a:bodyPr wrap="square" rtlCol="0" anchor="t"/>
          <a:lstStyle/>
          <a:p>
            <a:pPr marL="0" indent="0">
              <a:lnSpc>
                <a:spcPts val="2143"/>
              </a:lnSpc>
              <a:buNone/>
            </a:pPr>
            <a:r>
              <a:rPr lang="en-US" sz="1339" dirty="0">
                <a:solidFill>
                  <a:srgbClr val="EBECEF"/>
                </a:solidFill>
                <a:latin typeface="Epilogue" pitchFamily="34" charset="0"/>
                <a:ea typeface="Epilogue" pitchFamily="34" charset="-122"/>
                <a:cs typeface="Epilogue" pitchFamily="34" charset="-120"/>
              </a:rPr>
              <a:t>Random Forest is an ensemble learning technique that builds multiple decision trees during training and outputs the mode of the classes (classification) or the mean prediction (regression) of the individual trees. It works well with streaming data by allowing the addition of new trees as new data becomes available, making it suitable for online learning scenarios.</a:t>
            </a:r>
            <a:endParaRPr lang="en-US" sz="1339" dirty="0"/>
          </a:p>
        </p:txBody>
      </p:sp>
      <p:sp>
        <p:nvSpPr>
          <p:cNvPr id="9" name="Shape 6"/>
          <p:cNvSpPr/>
          <p:nvPr/>
        </p:nvSpPr>
        <p:spPr>
          <a:xfrm>
            <a:off x="9229011" y="1796296"/>
            <a:ext cx="3954304" cy="3442454"/>
          </a:xfrm>
          <a:prstGeom prst="roundRect">
            <a:avLst>
              <a:gd name="adj" fmla="val 2223"/>
            </a:avLst>
          </a:prstGeom>
          <a:solidFill>
            <a:srgbClr val="283157"/>
          </a:solidFill>
          <a:ln w="7620">
            <a:solidFill>
              <a:srgbClr val="414A70"/>
            </a:solidFill>
            <a:prstDash val="solid"/>
          </a:ln>
        </p:spPr>
      </p:sp>
      <p:sp>
        <p:nvSpPr>
          <p:cNvPr id="10" name="Text 7"/>
          <p:cNvSpPr/>
          <p:nvPr/>
        </p:nvSpPr>
        <p:spPr>
          <a:xfrm>
            <a:off x="9406652" y="1973937"/>
            <a:ext cx="3026807" cy="265747"/>
          </a:xfrm>
          <a:prstGeom prst="rect">
            <a:avLst/>
          </a:prstGeom>
          <a:noFill/>
          <a:ln/>
        </p:spPr>
        <p:txBody>
          <a:bodyPr wrap="none" rtlCol="0" anchor="t"/>
          <a:lstStyle/>
          <a:p>
            <a:pPr marL="0" indent="0">
              <a:lnSpc>
                <a:spcPts val="2092"/>
              </a:lnSpc>
              <a:buNone/>
            </a:pPr>
            <a:r>
              <a:rPr lang="en-US" sz="1674" dirty="0">
                <a:solidFill>
                  <a:srgbClr val="EBECEF"/>
                </a:solidFill>
                <a:latin typeface="Fraunces" pitchFamily="34" charset="0"/>
                <a:ea typeface="Fraunces" pitchFamily="34" charset="-122"/>
                <a:cs typeface="Fraunces" pitchFamily="34" charset="-120"/>
              </a:rPr>
              <a:t>Adaptive Boosting (AdaBoost)</a:t>
            </a:r>
            <a:endParaRPr lang="en-US" sz="1674" dirty="0"/>
          </a:p>
        </p:txBody>
      </p:sp>
      <p:sp>
        <p:nvSpPr>
          <p:cNvPr id="11" name="Text 8"/>
          <p:cNvSpPr/>
          <p:nvPr/>
        </p:nvSpPr>
        <p:spPr>
          <a:xfrm>
            <a:off x="9406652" y="2341721"/>
            <a:ext cx="3599021" cy="2719388"/>
          </a:xfrm>
          <a:prstGeom prst="rect">
            <a:avLst/>
          </a:prstGeom>
          <a:noFill/>
          <a:ln/>
        </p:spPr>
        <p:txBody>
          <a:bodyPr wrap="square" rtlCol="0" anchor="t"/>
          <a:lstStyle/>
          <a:p>
            <a:pPr marL="0" indent="0">
              <a:lnSpc>
                <a:spcPts val="2143"/>
              </a:lnSpc>
              <a:buNone/>
            </a:pPr>
            <a:r>
              <a:rPr lang="en-US" sz="1339" dirty="0">
                <a:solidFill>
                  <a:srgbClr val="EBECEF"/>
                </a:solidFill>
                <a:latin typeface="Epilogue" pitchFamily="34" charset="0"/>
                <a:ea typeface="Epilogue" pitchFamily="34" charset="-122"/>
                <a:cs typeface="Epilogue" pitchFamily="34" charset="-120"/>
              </a:rPr>
              <a:t>AdaBoost is another ensemble learning algorithm that combines multiple weak learners to build a strong classifier. It can be adapted for regression tasks and has been used successfully in financial prediction tasks. It is computationally efficient and can adapt to changes in the data distribution over time, making it suitable for handling streaming data in stock market prediction scenarios.</a:t>
            </a:r>
            <a:endParaRPr lang="en-US" sz="1339" dirty="0"/>
          </a:p>
        </p:txBody>
      </p:sp>
      <p:sp>
        <p:nvSpPr>
          <p:cNvPr id="12" name="Shape 9"/>
          <p:cNvSpPr/>
          <p:nvPr/>
        </p:nvSpPr>
        <p:spPr>
          <a:xfrm>
            <a:off x="5104686" y="5408771"/>
            <a:ext cx="8078510" cy="1810822"/>
          </a:xfrm>
          <a:prstGeom prst="roundRect">
            <a:avLst>
              <a:gd name="adj" fmla="val 4226"/>
            </a:avLst>
          </a:prstGeom>
          <a:solidFill>
            <a:srgbClr val="283157"/>
          </a:solidFill>
          <a:ln w="7620">
            <a:solidFill>
              <a:srgbClr val="414A70"/>
            </a:solidFill>
            <a:prstDash val="solid"/>
          </a:ln>
        </p:spPr>
      </p:sp>
      <p:sp>
        <p:nvSpPr>
          <p:cNvPr id="13" name="Text 10"/>
          <p:cNvSpPr/>
          <p:nvPr/>
        </p:nvSpPr>
        <p:spPr>
          <a:xfrm>
            <a:off x="5282327" y="5586413"/>
            <a:ext cx="3513892" cy="265747"/>
          </a:xfrm>
          <a:prstGeom prst="rect">
            <a:avLst/>
          </a:prstGeom>
          <a:noFill/>
          <a:ln/>
        </p:spPr>
        <p:txBody>
          <a:bodyPr wrap="none" rtlCol="0" anchor="t"/>
          <a:lstStyle/>
          <a:p>
            <a:pPr marL="0" indent="0">
              <a:lnSpc>
                <a:spcPts val="2092"/>
              </a:lnSpc>
              <a:buNone/>
            </a:pPr>
            <a:r>
              <a:rPr lang="en-US" sz="1674" dirty="0">
                <a:solidFill>
                  <a:srgbClr val="EBECEF"/>
                </a:solidFill>
                <a:latin typeface="Fraunces" pitchFamily="34" charset="0"/>
                <a:ea typeface="Fraunces" pitchFamily="34" charset="-122"/>
                <a:cs typeface="Fraunces" pitchFamily="34" charset="-120"/>
              </a:rPr>
              <a:t>Stochastic Gradient Descent (SGD)</a:t>
            </a:r>
            <a:endParaRPr lang="en-US" sz="1674" dirty="0"/>
          </a:p>
        </p:txBody>
      </p:sp>
      <p:sp>
        <p:nvSpPr>
          <p:cNvPr id="14" name="Text 11"/>
          <p:cNvSpPr/>
          <p:nvPr/>
        </p:nvSpPr>
        <p:spPr>
          <a:xfrm>
            <a:off x="5282327" y="5954197"/>
            <a:ext cx="7723227" cy="1087755"/>
          </a:xfrm>
          <a:prstGeom prst="rect">
            <a:avLst/>
          </a:prstGeom>
          <a:noFill/>
          <a:ln/>
        </p:spPr>
        <p:txBody>
          <a:bodyPr wrap="square" rtlCol="0" anchor="t"/>
          <a:lstStyle/>
          <a:p>
            <a:pPr marL="0" indent="0">
              <a:lnSpc>
                <a:spcPts val="2143"/>
              </a:lnSpc>
              <a:buNone/>
            </a:pPr>
            <a:r>
              <a:rPr lang="en-US" sz="1339" dirty="0">
                <a:solidFill>
                  <a:srgbClr val="EBECEF"/>
                </a:solidFill>
                <a:latin typeface="Epilogue" pitchFamily="34" charset="0"/>
                <a:ea typeface="Epilogue" pitchFamily="34" charset="-122"/>
                <a:cs typeface="Epilogue" pitchFamily="34" charset="-120"/>
              </a:rPr>
              <a:t>Stochastic Gradient Descent (SGD) is a simple yet efficient optimization algorithm that updates the model parameters using individual data points or small batches. It is suitable for scenarios where data arrives sequentially, such as streaming datasets, and allows the model to adapt to new data in real-time and converge to an optimal solution over time.</a:t>
            </a:r>
            <a:endParaRPr lang="en-US" sz="133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03196" y="795218"/>
            <a:ext cx="9366290" cy="1232297"/>
          </a:xfrm>
          <a:prstGeom prst="rect">
            <a:avLst/>
          </a:prstGeom>
          <a:noFill/>
          <a:ln/>
        </p:spPr>
        <p:txBody>
          <a:bodyPr wrap="square" rtlCol="0" anchor="t"/>
          <a:lstStyle/>
          <a:p>
            <a:pPr marL="0" indent="0">
              <a:lnSpc>
                <a:spcPts val="4852"/>
              </a:lnSpc>
              <a:buNone/>
            </a:pPr>
            <a:r>
              <a:rPr lang="en-US" sz="3882" dirty="0">
                <a:solidFill>
                  <a:srgbClr val="FFFFFF"/>
                </a:solidFill>
                <a:latin typeface="Fraunces" pitchFamily="34" charset="0"/>
                <a:ea typeface="Fraunces" pitchFamily="34" charset="-122"/>
                <a:cs typeface="Fraunces" pitchFamily="34" charset="-120"/>
              </a:rPr>
              <a:t>Stochastic Gradient Descent (SGD) in Depth</a:t>
            </a:r>
            <a:endParaRPr lang="en-US" sz="3882" dirty="0"/>
          </a:p>
        </p:txBody>
      </p:sp>
      <p:pic>
        <p:nvPicPr>
          <p:cNvPr id="6" name="Image 1" descr="preencoded.png"/>
          <p:cNvPicPr>
            <a:picLocks noChangeAspect="1"/>
          </p:cNvPicPr>
          <p:nvPr/>
        </p:nvPicPr>
        <p:blipFill>
          <a:blip r:embed="rId4"/>
          <a:stretch>
            <a:fillRect/>
          </a:stretch>
        </p:blipFill>
        <p:spPr>
          <a:xfrm>
            <a:off x="803196" y="2323267"/>
            <a:ext cx="985838" cy="1766768"/>
          </a:xfrm>
          <a:prstGeom prst="rect">
            <a:avLst/>
          </a:prstGeom>
        </p:spPr>
      </p:pic>
      <p:sp>
        <p:nvSpPr>
          <p:cNvPr id="7" name="Text 3"/>
          <p:cNvSpPr/>
          <p:nvPr/>
        </p:nvSpPr>
        <p:spPr>
          <a:xfrm>
            <a:off x="2084784" y="2520434"/>
            <a:ext cx="2464713" cy="308015"/>
          </a:xfrm>
          <a:prstGeom prst="rect">
            <a:avLst/>
          </a:prstGeom>
          <a:noFill/>
          <a:ln/>
        </p:spPr>
        <p:txBody>
          <a:bodyPr wrap="none" rtlCol="0" anchor="t"/>
          <a:lstStyle/>
          <a:p>
            <a:pPr marL="0" indent="0" algn="l">
              <a:lnSpc>
                <a:spcPts val="2426"/>
              </a:lnSpc>
              <a:buNone/>
            </a:pPr>
            <a:r>
              <a:rPr lang="en-US" sz="1941" dirty="0">
                <a:solidFill>
                  <a:srgbClr val="EBECEF"/>
                </a:solidFill>
                <a:latin typeface="Fraunces" pitchFamily="34" charset="0"/>
                <a:ea typeface="Fraunces" pitchFamily="34" charset="-122"/>
                <a:cs typeface="Fraunces" pitchFamily="34" charset="-120"/>
              </a:rPr>
              <a:t>Data Preprocessing</a:t>
            </a:r>
            <a:endParaRPr lang="en-US" sz="1941" dirty="0"/>
          </a:p>
        </p:txBody>
      </p:sp>
      <p:sp>
        <p:nvSpPr>
          <p:cNvPr id="8" name="Text 4"/>
          <p:cNvSpPr/>
          <p:nvPr/>
        </p:nvSpPr>
        <p:spPr>
          <a:xfrm>
            <a:off x="2084784" y="2946678"/>
            <a:ext cx="8084701" cy="946190"/>
          </a:xfrm>
          <a:prstGeom prst="rect">
            <a:avLst/>
          </a:prstGeom>
          <a:noFill/>
          <a:ln/>
        </p:spPr>
        <p:txBody>
          <a:bodyPr wrap="square" rtlCol="0" anchor="t"/>
          <a:lstStyle/>
          <a:p>
            <a:pPr marL="0" indent="0" algn="l">
              <a:lnSpc>
                <a:spcPts val="2484"/>
              </a:lnSpc>
              <a:buNone/>
            </a:pPr>
            <a:r>
              <a:rPr lang="en-US" sz="1553" dirty="0">
                <a:solidFill>
                  <a:srgbClr val="EBECEF"/>
                </a:solidFill>
                <a:latin typeface="Epilogue" pitchFamily="34" charset="0"/>
                <a:ea typeface="Epilogue" pitchFamily="34" charset="-122"/>
                <a:cs typeface="Epilogue" pitchFamily="34" charset="-120"/>
              </a:rPr>
              <a:t>The incoming data points undergo preprocessing, including parsing temporal features and normalizing numerical features, to ensure their suitability for model training.</a:t>
            </a:r>
            <a:endParaRPr lang="en-US" sz="1553" dirty="0"/>
          </a:p>
        </p:txBody>
      </p:sp>
      <p:pic>
        <p:nvPicPr>
          <p:cNvPr id="9" name="Image 2" descr="preencoded.png"/>
          <p:cNvPicPr>
            <a:picLocks noChangeAspect="1"/>
          </p:cNvPicPr>
          <p:nvPr/>
        </p:nvPicPr>
        <p:blipFill>
          <a:blip r:embed="rId5"/>
          <a:stretch>
            <a:fillRect/>
          </a:stretch>
        </p:blipFill>
        <p:spPr>
          <a:xfrm>
            <a:off x="803196" y="4090035"/>
            <a:ext cx="985838" cy="1766768"/>
          </a:xfrm>
          <a:prstGeom prst="rect">
            <a:avLst/>
          </a:prstGeom>
        </p:spPr>
      </p:pic>
      <p:sp>
        <p:nvSpPr>
          <p:cNvPr id="10" name="Text 5"/>
          <p:cNvSpPr/>
          <p:nvPr/>
        </p:nvSpPr>
        <p:spPr>
          <a:xfrm>
            <a:off x="2084784" y="4287203"/>
            <a:ext cx="2464713" cy="308015"/>
          </a:xfrm>
          <a:prstGeom prst="rect">
            <a:avLst/>
          </a:prstGeom>
          <a:noFill/>
          <a:ln/>
        </p:spPr>
        <p:txBody>
          <a:bodyPr wrap="none" rtlCol="0" anchor="t"/>
          <a:lstStyle/>
          <a:p>
            <a:pPr marL="0" indent="0" algn="l">
              <a:lnSpc>
                <a:spcPts val="2426"/>
              </a:lnSpc>
              <a:buNone/>
            </a:pPr>
            <a:r>
              <a:rPr lang="en-US" sz="1941" dirty="0">
                <a:solidFill>
                  <a:srgbClr val="EBECEF"/>
                </a:solidFill>
                <a:latin typeface="Fraunces" pitchFamily="34" charset="0"/>
                <a:ea typeface="Fraunces" pitchFamily="34" charset="-122"/>
                <a:cs typeface="Fraunces" pitchFamily="34" charset="-120"/>
              </a:rPr>
              <a:t>Iterative Training</a:t>
            </a:r>
            <a:endParaRPr lang="en-US" sz="1941" dirty="0"/>
          </a:p>
        </p:txBody>
      </p:sp>
      <p:sp>
        <p:nvSpPr>
          <p:cNvPr id="11" name="Text 6"/>
          <p:cNvSpPr/>
          <p:nvPr/>
        </p:nvSpPr>
        <p:spPr>
          <a:xfrm>
            <a:off x="2084784" y="4713446"/>
            <a:ext cx="8084701" cy="946190"/>
          </a:xfrm>
          <a:prstGeom prst="rect">
            <a:avLst/>
          </a:prstGeom>
          <a:noFill/>
          <a:ln/>
        </p:spPr>
        <p:txBody>
          <a:bodyPr wrap="square" rtlCol="0" anchor="t"/>
          <a:lstStyle/>
          <a:p>
            <a:pPr marL="0" indent="0" algn="l">
              <a:lnSpc>
                <a:spcPts val="2484"/>
              </a:lnSpc>
              <a:buNone/>
            </a:pPr>
            <a:r>
              <a:rPr lang="en-US" sz="1553" dirty="0">
                <a:solidFill>
                  <a:srgbClr val="EBECEF"/>
                </a:solidFill>
                <a:latin typeface="Epilogue" pitchFamily="34" charset="0"/>
                <a:ea typeface="Epilogue" pitchFamily="34" charset="-122"/>
                <a:cs typeface="Epilogue" pitchFamily="34" charset="-120"/>
              </a:rPr>
              <a:t>The model undergoes continuous refinement, with the SGD algorithm updating the parameters iteratively based on individual data points or small batches, allowing the model to adapt to new information in real-time.</a:t>
            </a:r>
            <a:endParaRPr lang="en-US" sz="1553" dirty="0"/>
          </a:p>
        </p:txBody>
      </p:sp>
      <p:pic>
        <p:nvPicPr>
          <p:cNvPr id="12" name="Image 3" descr="preencoded.png"/>
          <p:cNvPicPr>
            <a:picLocks noChangeAspect="1"/>
          </p:cNvPicPr>
          <p:nvPr/>
        </p:nvPicPr>
        <p:blipFill>
          <a:blip r:embed="rId6"/>
          <a:stretch>
            <a:fillRect/>
          </a:stretch>
        </p:blipFill>
        <p:spPr>
          <a:xfrm>
            <a:off x="803196" y="5856803"/>
            <a:ext cx="985838" cy="1577459"/>
          </a:xfrm>
          <a:prstGeom prst="rect">
            <a:avLst/>
          </a:prstGeom>
        </p:spPr>
      </p:pic>
      <p:sp>
        <p:nvSpPr>
          <p:cNvPr id="13" name="Text 7"/>
          <p:cNvSpPr/>
          <p:nvPr/>
        </p:nvSpPr>
        <p:spPr>
          <a:xfrm>
            <a:off x="2084784" y="6053971"/>
            <a:ext cx="2464713" cy="308015"/>
          </a:xfrm>
          <a:prstGeom prst="rect">
            <a:avLst/>
          </a:prstGeom>
          <a:noFill/>
          <a:ln/>
        </p:spPr>
        <p:txBody>
          <a:bodyPr wrap="none" rtlCol="0" anchor="t"/>
          <a:lstStyle/>
          <a:p>
            <a:pPr marL="0" indent="0" algn="l">
              <a:lnSpc>
                <a:spcPts val="2426"/>
              </a:lnSpc>
              <a:buNone/>
            </a:pPr>
            <a:r>
              <a:rPr lang="en-US" sz="1941" dirty="0">
                <a:solidFill>
                  <a:srgbClr val="EBECEF"/>
                </a:solidFill>
                <a:latin typeface="Fraunces" pitchFamily="34" charset="0"/>
                <a:ea typeface="Fraunces" pitchFamily="34" charset="-122"/>
                <a:cs typeface="Fraunces" pitchFamily="34" charset="-120"/>
              </a:rPr>
              <a:t>Evaluation</a:t>
            </a:r>
            <a:endParaRPr lang="en-US" sz="1941" dirty="0"/>
          </a:p>
        </p:txBody>
      </p:sp>
      <p:sp>
        <p:nvSpPr>
          <p:cNvPr id="14" name="Text 8"/>
          <p:cNvSpPr/>
          <p:nvPr/>
        </p:nvSpPr>
        <p:spPr>
          <a:xfrm>
            <a:off x="2084784" y="6480215"/>
            <a:ext cx="8084701" cy="630793"/>
          </a:xfrm>
          <a:prstGeom prst="rect">
            <a:avLst/>
          </a:prstGeom>
          <a:noFill/>
          <a:ln/>
        </p:spPr>
        <p:txBody>
          <a:bodyPr wrap="square" rtlCol="0" anchor="t"/>
          <a:lstStyle/>
          <a:p>
            <a:pPr marL="0" indent="0" algn="l">
              <a:lnSpc>
                <a:spcPts val="2484"/>
              </a:lnSpc>
              <a:buNone/>
            </a:pPr>
            <a:r>
              <a:rPr lang="en-US" sz="1553" dirty="0">
                <a:solidFill>
                  <a:srgbClr val="EBECEF"/>
                </a:solidFill>
                <a:latin typeface="Epilogue" pitchFamily="34" charset="0"/>
                <a:ea typeface="Epilogue" pitchFamily="34" charset="-122"/>
                <a:cs typeface="Epilogue" pitchFamily="34" charset="-120"/>
              </a:rPr>
              <a:t>Performance metrics, such as mean squared error (MSE), are monitored during training to provide insights into the model's convergence and generalization ability.</a:t>
            </a:r>
            <a:endParaRPr lang="en-US" sz="155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1317069"/>
            <a:ext cx="10028277"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SGD with Block: Enhancing Efficiency</a:t>
            </a:r>
            <a:endParaRPr lang="en-US" sz="4374" dirty="0"/>
          </a:p>
        </p:txBody>
      </p:sp>
      <p:pic>
        <p:nvPicPr>
          <p:cNvPr id="5" name="Image 0" descr="preencoded.png"/>
          <p:cNvPicPr>
            <a:picLocks noChangeAspect="1"/>
          </p:cNvPicPr>
          <p:nvPr/>
        </p:nvPicPr>
        <p:blipFill>
          <a:blip r:embed="rId3"/>
          <a:stretch>
            <a:fillRect/>
          </a:stretch>
        </p:blipFill>
        <p:spPr>
          <a:xfrm>
            <a:off x="2037993" y="2455783"/>
            <a:ext cx="555427" cy="555427"/>
          </a:xfrm>
          <a:prstGeom prst="rect">
            <a:avLst/>
          </a:prstGeom>
        </p:spPr>
      </p:pic>
      <p:sp>
        <p:nvSpPr>
          <p:cNvPr id="6" name="Text 3"/>
          <p:cNvSpPr/>
          <p:nvPr/>
        </p:nvSpPr>
        <p:spPr>
          <a:xfrm>
            <a:off x="2037993" y="3233380"/>
            <a:ext cx="2782848"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Block-based Updates</a:t>
            </a:r>
            <a:endParaRPr lang="en-US" sz="2187" dirty="0"/>
          </a:p>
        </p:txBody>
      </p:sp>
      <p:sp>
        <p:nvSpPr>
          <p:cNvPr id="7" name="Text 4"/>
          <p:cNvSpPr/>
          <p:nvPr/>
        </p:nvSpPr>
        <p:spPr>
          <a:xfrm>
            <a:off x="2037993" y="3713798"/>
            <a:ext cx="3295888" cy="3198614"/>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Unlike traditional SGD, which updates the model parameters using individual data points or small batches, SGD with Block updates the model parameters using larger blocks of data, improving computational efficiency.</a:t>
            </a:r>
            <a:endParaRPr lang="en-US" sz="1750" dirty="0"/>
          </a:p>
        </p:txBody>
      </p:sp>
      <p:pic>
        <p:nvPicPr>
          <p:cNvPr id="8" name="Image 1" descr="preencoded.png"/>
          <p:cNvPicPr>
            <a:picLocks noChangeAspect="1"/>
          </p:cNvPicPr>
          <p:nvPr/>
        </p:nvPicPr>
        <p:blipFill>
          <a:blip r:embed="rId4"/>
          <a:stretch>
            <a:fillRect/>
          </a:stretch>
        </p:blipFill>
        <p:spPr>
          <a:xfrm>
            <a:off x="5667137" y="2455783"/>
            <a:ext cx="555427" cy="555427"/>
          </a:xfrm>
          <a:prstGeom prst="rect">
            <a:avLst/>
          </a:prstGeom>
        </p:spPr>
      </p:pic>
      <p:sp>
        <p:nvSpPr>
          <p:cNvPr id="9" name="Text 5"/>
          <p:cNvSpPr/>
          <p:nvPr/>
        </p:nvSpPr>
        <p:spPr>
          <a:xfrm>
            <a:off x="5667137" y="3233380"/>
            <a:ext cx="3296007" cy="694373"/>
          </a:xfrm>
          <a:prstGeom prst="rect">
            <a:avLst/>
          </a:prstGeom>
          <a:noFill/>
          <a:ln/>
        </p:spPr>
        <p:txBody>
          <a:bodyPr wrap="squar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Streaming Data Processing</a:t>
            </a:r>
            <a:endParaRPr lang="en-US" sz="2187" dirty="0"/>
          </a:p>
        </p:txBody>
      </p:sp>
      <p:sp>
        <p:nvSpPr>
          <p:cNvPr id="10" name="Text 6"/>
          <p:cNvSpPr/>
          <p:nvPr/>
        </p:nvSpPr>
        <p:spPr>
          <a:xfrm>
            <a:off x="5667137" y="4060984"/>
            <a:ext cx="3296007" cy="2487811"/>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We implement SGD with Block by iterating over the streaming dataset, converting each example into a DataFrame, and processing the data in blocks when the block size is reached.</a:t>
            </a:r>
            <a:endParaRPr lang="en-US" sz="1750" dirty="0"/>
          </a:p>
        </p:txBody>
      </p:sp>
      <p:pic>
        <p:nvPicPr>
          <p:cNvPr id="11" name="Image 2" descr="preencoded.png"/>
          <p:cNvPicPr>
            <a:picLocks noChangeAspect="1"/>
          </p:cNvPicPr>
          <p:nvPr/>
        </p:nvPicPr>
        <p:blipFill>
          <a:blip r:embed="rId5"/>
          <a:stretch>
            <a:fillRect/>
          </a:stretch>
        </p:blipFill>
        <p:spPr>
          <a:xfrm>
            <a:off x="9296400" y="2455783"/>
            <a:ext cx="555427" cy="555427"/>
          </a:xfrm>
          <a:prstGeom prst="rect">
            <a:avLst/>
          </a:prstGeom>
        </p:spPr>
      </p:pic>
      <p:sp>
        <p:nvSpPr>
          <p:cNvPr id="12" name="Text 7"/>
          <p:cNvSpPr/>
          <p:nvPr/>
        </p:nvSpPr>
        <p:spPr>
          <a:xfrm>
            <a:off x="9296400" y="3233380"/>
            <a:ext cx="309884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Improved Performance</a:t>
            </a:r>
            <a:endParaRPr lang="en-US" sz="2187" dirty="0"/>
          </a:p>
        </p:txBody>
      </p:sp>
      <p:sp>
        <p:nvSpPr>
          <p:cNvPr id="13" name="Text 8"/>
          <p:cNvSpPr/>
          <p:nvPr/>
        </p:nvSpPr>
        <p:spPr>
          <a:xfrm>
            <a:off x="9296400" y="3713798"/>
            <a:ext cx="3296007" cy="3198614"/>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The block-based approach can lead to better performance compared to traditional SGD, as processing larger blocks of data at once can enhance the model's ability to capture patterns and trends in the streaming data.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12700"/>
            <a:ext cx="14630400" cy="8229957"/>
          </a:xfrm>
          <a:prstGeom prst="rect">
            <a:avLst/>
          </a:prstGeom>
          <a:solidFill>
            <a:srgbClr val="080E26"/>
          </a:solidFill>
          <a:ln/>
        </p:spPr>
      </p:sp>
      <p:sp>
        <p:nvSpPr>
          <p:cNvPr id="4" name="Text 2"/>
          <p:cNvSpPr/>
          <p:nvPr/>
        </p:nvSpPr>
        <p:spPr>
          <a:xfrm>
            <a:off x="3029903" y="496133"/>
            <a:ext cx="5056108" cy="563880"/>
          </a:xfrm>
          <a:prstGeom prst="rect">
            <a:avLst/>
          </a:prstGeom>
          <a:noFill/>
          <a:ln/>
        </p:spPr>
        <p:txBody>
          <a:bodyPr wrap="none" rtlCol="0" anchor="t"/>
          <a:lstStyle/>
          <a:p>
            <a:pPr marL="0" indent="0">
              <a:lnSpc>
                <a:spcPts val="4440"/>
              </a:lnSpc>
              <a:buNone/>
            </a:pPr>
            <a:r>
              <a:rPr lang="en-US" sz="3552" dirty="0">
                <a:solidFill>
                  <a:srgbClr val="FFFFFF"/>
                </a:solidFill>
                <a:latin typeface="Fraunces" pitchFamily="34" charset="0"/>
                <a:ea typeface="Fraunces" pitchFamily="34" charset="-122"/>
                <a:cs typeface="Fraunces" pitchFamily="34" charset="-120"/>
              </a:rPr>
              <a:t>Results - </a:t>
            </a:r>
            <a:r>
              <a:rPr lang="en-US" sz="3552" i="1" dirty="0">
                <a:solidFill>
                  <a:srgbClr val="FFFFFF"/>
                </a:solidFill>
                <a:latin typeface="Fraunces" pitchFamily="34" charset="0"/>
                <a:ea typeface="Fraunces" pitchFamily="34" charset="-122"/>
                <a:cs typeface="Fraunces" pitchFamily="34" charset="-120"/>
              </a:rPr>
              <a:t>Without Block</a:t>
            </a:r>
            <a:endParaRPr lang="en-US" sz="3552" dirty="0"/>
          </a:p>
        </p:txBody>
      </p:sp>
      <p:sp>
        <p:nvSpPr>
          <p:cNvPr id="5" name="Text 3"/>
          <p:cNvSpPr/>
          <p:nvPr/>
        </p:nvSpPr>
        <p:spPr>
          <a:xfrm>
            <a:off x="3029903" y="1420773"/>
            <a:ext cx="8570476" cy="288608"/>
          </a:xfrm>
          <a:prstGeom prst="rect">
            <a:avLst/>
          </a:prstGeom>
          <a:noFill/>
          <a:ln/>
        </p:spPr>
        <p:txBody>
          <a:bodyPr wrap="none" rtlCol="0" anchor="t"/>
          <a:lstStyle/>
          <a:p>
            <a:pPr marL="0" indent="0">
              <a:lnSpc>
                <a:spcPts val="2273"/>
              </a:lnSpc>
              <a:buNone/>
            </a:pPr>
            <a:r>
              <a:rPr lang="en-US" sz="1421" i="1" dirty="0">
                <a:solidFill>
                  <a:srgbClr val="EBECEF"/>
                </a:solidFill>
                <a:latin typeface="Epilogue" pitchFamily="34" charset="0"/>
                <a:ea typeface="Epilogue" pitchFamily="34" charset="-122"/>
                <a:cs typeface="Epilogue" pitchFamily="34" charset="-120"/>
              </a:rPr>
              <a:t>20% of the data was set aside for testing. We obtained an MSE of 0.08 on</a:t>
            </a:r>
            <a:endParaRPr lang="en-US" sz="1421" dirty="0"/>
          </a:p>
        </p:txBody>
      </p:sp>
      <p:sp>
        <p:nvSpPr>
          <p:cNvPr id="6" name="Text 4"/>
          <p:cNvSpPr/>
          <p:nvPr/>
        </p:nvSpPr>
        <p:spPr>
          <a:xfrm>
            <a:off x="3029903" y="1912263"/>
            <a:ext cx="8570476" cy="288608"/>
          </a:xfrm>
          <a:prstGeom prst="rect">
            <a:avLst/>
          </a:prstGeom>
          <a:noFill/>
          <a:ln/>
        </p:spPr>
        <p:txBody>
          <a:bodyPr wrap="none" rtlCol="0" anchor="t"/>
          <a:lstStyle/>
          <a:p>
            <a:pPr marL="0" indent="0">
              <a:lnSpc>
                <a:spcPts val="2273"/>
              </a:lnSpc>
              <a:buNone/>
            </a:pPr>
            <a:r>
              <a:rPr lang="en-US" sz="1421" i="1" dirty="0">
                <a:solidFill>
                  <a:srgbClr val="EBECEF"/>
                </a:solidFill>
                <a:latin typeface="Epilogue" pitchFamily="34" charset="0"/>
                <a:ea typeface="Epilogue" pitchFamily="34" charset="-122"/>
                <a:cs typeface="Epilogue" pitchFamily="34" charset="-120"/>
              </a:rPr>
              <a:t>this test dataset. A visual representation of the differences between actual and</a:t>
            </a:r>
            <a:endParaRPr lang="en-US" sz="1421" dirty="0"/>
          </a:p>
        </p:txBody>
      </p:sp>
      <p:sp>
        <p:nvSpPr>
          <p:cNvPr id="7" name="Text 5"/>
          <p:cNvSpPr/>
          <p:nvPr/>
        </p:nvSpPr>
        <p:spPr>
          <a:xfrm>
            <a:off x="3029903" y="2403753"/>
            <a:ext cx="8570476" cy="288608"/>
          </a:xfrm>
          <a:prstGeom prst="rect">
            <a:avLst/>
          </a:prstGeom>
          <a:noFill/>
          <a:ln/>
        </p:spPr>
        <p:txBody>
          <a:bodyPr wrap="none" rtlCol="0" anchor="t"/>
          <a:lstStyle/>
          <a:p>
            <a:pPr marL="0" indent="0">
              <a:lnSpc>
                <a:spcPts val="2273"/>
              </a:lnSpc>
              <a:buNone/>
            </a:pPr>
            <a:r>
              <a:rPr lang="en-US" sz="1421" i="1" dirty="0">
                <a:solidFill>
                  <a:srgbClr val="EBECEF"/>
                </a:solidFill>
                <a:latin typeface="Epilogue" pitchFamily="34" charset="0"/>
                <a:ea typeface="Epilogue" pitchFamily="34" charset="-122"/>
                <a:cs typeface="Epilogue" pitchFamily="34" charset="-120"/>
              </a:rPr>
              <a:t>predicted values is shown below for different numbers of epochs.</a:t>
            </a:r>
            <a:endParaRPr lang="en-US" sz="1421" dirty="0"/>
          </a:p>
        </p:txBody>
      </p:sp>
      <p:pic>
        <p:nvPicPr>
          <p:cNvPr id="8" name="Image 0" descr="preencoded.png"/>
          <p:cNvPicPr>
            <a:picLocks noChangeAspect="1"/>
          </p:cNvPicPr>
          <p:nvPr/>
        </p:nvPicPr>
        <p:blipFill>
          <a:blip r:embed="rId3"/>
          <a:stretch>
            <a:fillRect/>
          </a:stretch>
        </p:blipFill>
        <p:spPr>
          <a:xfrm>
            <a:off x="3029903" y="3098125"/>
            <a:ext cx="4065151" cy="3034784"/>
          </a:xfrm>
          <a:prstGeom prst="rect">
            <a:avLst/>
          </a:prstGeom>
        </p:spPr>
      </p:pic>
      <p:sp>
        <p:nvSpPr>
          <p:cNvPr id="9" name="Text 6"/>
          <p:cNvSpPr/>
          <p:nvPr/>
        </p:nvSpPr>
        <p:spPr>
          <a:xfrm>
            <a:off x="3029903" y="6335792"/>
            <a:ext cx="4065151" cy="676513"/>
          </a:xfrm>
          <a:prstGeom prst="rect">
            <a:avLst/>
          </a:prstGeom>
          <a:noFill/>
          <a:ln/>
        </p:spPr>
        <p:txBody>
          <a:bodyPr wrap="square" rtlCol="0" anchor="t"/>
          <a:lstStyle/>
          <a:p>
            <a:pPr marL="0" indent="0">
              <a:lnSpc>
                <a:spcPts val="2664"/>
              </a:lnSpc>
              <a:buNone/>
            </a:pPr>
            <a:r>
              <a:rPr lang="en-US" sz="2131" i="1" dirty="0">
                <a:solidFill>
                  <a:srgbClr val="FFFFFF"/>
                </a:solidFill>
                <a:latin typeface="Fraunces" pitchFamily="34" charset="0"/>
                <a:ea typeface="Fraunces" pitchFamily="34" charset="-122"/>
                <a:cs typeface="Fraunces" pitchFamily="34" charset="-120"/>
              </a:rPr>
              <a:t>Figure 1: Actual vs. Predicted Values (10 Epochs)</a:t>
            </a:r>
            <a:endParaRPr lang="en-US" sz="2131" dirty="0"/>
          </a:p>
        </p:txBody>
      </p:sp>
      <p:sp>
        <p:nvSpPr>
          <p:cNvPr id="10" name="Text 7"/>
          <p:cNvSpPr/>
          <p:nvPr/>
        </p:nvSpPr>
        <p:spPr>
          <a:xfrm>
            <a:off x="3029903" y="7192685"/>
            <a:ext cx="4065151" cy="288608"/>
          </a:xfrm>
          <a:prstGeom prst="rect">
            <a:avLst/>
          </a:prstGeom>
          <a:noFill/>
          <a:ln/>
        </p:spPr>
        <p:txBody>
          <a:bodyPr wrap="none" rtlCol="0" anchor="t"/>
          <a:lstStyle/>
          <a:p>
            <a:pPr marL="0" indent="0">
              <a:lnSpc>
                <a:spcPts val="2273"/>
              </a:lnSpc>
              <a:buNone/>
            </a:pPr>
            <a:endParaRPr lang="en-US" sz="1421" dirty="0"/>
          </a:p>
        </p:txBody>
      </p:sp>
      <p:pic>
        <p:nvPicPr>
          <p:cNvPr id="11" name="Image 1" descr="preencoded.png"/>
          <p:cNvPicPr>
            <a:picLocks noChangeAspect="1"/>
          </p:cNvPicPr>
          <p:nvPr/>
        </p:nvPicPr>
        <p:blipFill>
          <a:blip r:embed="rId4"/>
          <a:stretch>
            <a:fillRect/>
          </a:stretch>
        </p:blipFill>
        <p:spPr>
          <a:xfrm>
            <a:off x="7542728" y="3098125"/>
            <a:ext cx="4065151" cy="3125033"/>
          </a:xfrm>
          <a:prstGeom prst="rect">
            <a:avLst/>
          </a:prstGeom>
        </p:spPr>
      </p:pic>
      <p:sp>
        <p:nvSpPr>
          <p:cNvPr id="12" name="Text 8"/>
          <p:cNvSpPr/>
          <p:nvPr/>
        </p:nvSpPr>
        <p:spPr>
          <a:xfrm>
            <a:off x="7542728" y="6426041"/>
            <a:ext cx="4065151" cy="676513"/>
          </a:xfrm>
          <a:prstGeom prst="rect">
            <a:avLst/>
          </a:prstGeom>
          <a:noFill/>
          <a:ln/>
        </p:spPr>
        <p:txBody>
          <a:bodyPr wrap="square" rtlCol="0" anchor="t"/>
          <a:lstStyle/>
          <a:p>
            <a:pPr marL="0" indent="0">
              <a:lnSpc>
                <a:spcPts val="2664"/>
              </a:lnSpc>
              <a:buNone/>
            </a:pPr>
            <a:r>
              <a:rPr lang="en-US" sz="2131" i="1" dirty="0">
                <a:solidFill>
                  <a:srgbClr val="FFFFFF"/>
                </a:solidFill>
                <a:latin typeface="Fraunces" pitchFamily="34" charset="0"/>
                <a:ea typeface="Fraunces" pitchFamily="34" charset="-122"/>
                <a:cs typeface="Fraunces" pitchFamily="34" charset="-120"/>
              </a:rPr>
              <a:t>Figure 2: Actual vs. Predicted Values (20 Epochs)</a:t>
            </a:r>
            <a:endParaRPr lang="en-US" sz="2131" dirty="0"/>
          </a:p>
        </p:txBody>
      </p:sp>
      <p:sp>
        <p:nvSpPr>
          <p:cNvPr id="13" name="Text 9"/>
          <p:cNvSpPr/>
          <p:nvPr/>
        </p:nvSpPr>
        <p:spPr>
          <a:xfrm>
            <a:off x="7542728" y="7282934"/>
            <a:ext cx="4065151" cy="288608"/>
          </a:xfrm>
          <a:prstGeom prst="rect">
            <a:avLst/>
          </a:prstGeom>
          <a:noFill/>
          <a:ln/>
        </p:spPr>
        <p:txBody>
          <a:bodyPr wrap="none" rtlCol="0" anchor="t"/>
          <a:lstStyle/>
          <a:p>
            <a:pPr marL="0" indent="0">
              <a:lnSpc>
                <a:spcPts val="2273"/>
              </a:lnSpc>
              <a:buNone/>
            </a:pPr>
            <a:endParaRPr lang="en-US" sz="142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1144</Words>
  <Application>Microsoft Macintosh PowerPoint</Application>
  <PresentationFormat>Custom</PresentationFormat>
  <Paragraphs>102</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RahulMeghwal</cp:lastModifiedBy>
  <cp:revision>2</cp:revision>
  <dcterms:created xsi:type="dcterms:W3CDTF">2024-05-07T02:56:04Z</dcterms:created>
  <dcterms:modified xsi:type="dcterms:W3CDTF">2024-05-07T02:59:47Z</dcterms:modified>
</cp:coreProperties>
</file>